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90" r:id="rId2"/>
    <p:sldId id="256" r:id="rId3"/>
    <p:sldId id="258" r:id="rId4"/>
    <p:sldId id="280" r:id="rId5"/>
    <p:sldId id="265" r:id="rId6"/>
    <p:sldId id="272" r:id="rId7"/>
    <p:sldId id="285" r:id="rId8"/>
    <p:sldId id="286" r:id="rId9"/>
    <p:sldId id="284" r:id="rId10"/>
    <p:sldId id="289" r:id="rId11"/>
    <p:sldId id="283" r:id="rId12"/>
    <p:sldId id="287" r:id="rId13"/>
    <p:sldId id="288" r:id="rId14"/>
    <p:sldId id="291" r:id="rId15"/>
    <p:sldId id="29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9" autoAdjust="0"/>
    <p:restoredTop sz="83764" autoAdjust="0"/>
  </p:normalViewPr>
  <p:slideViewPr>
    <p:cSldViewPr snapToGrid="0">
      <p:cViewPr varScale="1">
        <p:scale>
          <a:sx n="56" d="100"/>
          <a:sy n="56" d="100"/>
        </p:scale>
        <p:origin x="6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DCE04-3E51-43A2-B914-678D789AD6FD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45BAD-0D9B-475D-8E17-0ABACF5D1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94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cience/cellularlifeandgenetics/mitosis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Meiosis (7:40) https://www.youtube.com/watch?v=toWK0fIyFlY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45BAD-0D9B-475D-8E17-0ABACF5D10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08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Link in Class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60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45BAD-0D9B-475D-8E17-0ABACF5D106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43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BrainPop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Mitosis (2:09)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Mitosis: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https://www.brainpop.com/science/cellularlifeandgenetics/mitosis/</a:t>
            </a:r>
            <a:endParaRPr lang="en-US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05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15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45BAD-0D9B-475D-8E17-0ABACF5D10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09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98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93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45BAD-0D9B-475D-8E17-0ABACF5D10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30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88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35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A11D-94F3-4559-85B4-3D558FE88D04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B027-EC60-4647-BF75-82A6DAED4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1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A11D-94F3-4559-85B4-3D558FE88D04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B027-EC60-4647-BF75-82A6DAED4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5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A11D-94F3-4559-85B4-3D558FE88D04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B027-EC60-4647-BF75-82A6DAED4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0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A11D-94F3-4559-85B4-3D558FE88D04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B027-EC60-4647-BF75-82A6DAED4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6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A11D-94F3-4559-85B4-3D558FE88D04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B027-EC60-4647-BF75-82A6DAED4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A11D-94F3-4559-85B4-3D558FE88D04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B027-EC60-4647-BF75-82A6DAED4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787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A11D-94F3-4559-85B4-3D558FE88D04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B027-EC60-4647-BF75-82A6DAED4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157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A11D-94F3-4559-85B4-3D558FE88D04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B027-EC60-4647-BF75-82A6DAED4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07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A11D-94F3-4559-85B4-3D558FE88D04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B027-EC60-4647-BF75-82A6DAED4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4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A11D-94F3-4559-85B4-3D558FE88D04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B027-EC60-4647-BF75-82A6DAED4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638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A11D-94F3-4559-85B4-3D558FE88D04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B027-EC60-4647-BF75-82A6DAED4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6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EBA11D-94F3-4559-85B4-3D558FE88D04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9391B027-EC60-4647-BF75-82A6DAED4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3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135866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CLASS OPENER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Video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442" b="44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92024" y="2501659"/>
            <a:ext cx="2125980" cy="3416061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000" b="1" dirty="0" smtClean="0"/>
              <a:t>OPEN and WATCH the video!</a:t>
            </a:r>
          </a:p>
          <a:p>
            <a:pPr algn="ctr"/>
            <a:endParaRPr lang="en-US" sz="2000" b="1" dirty="0" smtClean="0"/>
          </a:p>
          <a:p>
            <a:pPr algn="ctr"/>
            <a:endParaRPr lang="en-US" sz="2000" b="1" dirty="0"/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QUESTION:</a:t>
            </a:r>
            <a:r>
              <a:rPr lang="en-US" sz="1400" dirty="0" smtClean="0">
                <a:solidFill>
                  <a:srgbClr val="7030A0"/>
                </a:solidFill>
              </a:rPr>
              <a:t/>
            </a:r>
            <a:br>
              <a:rPr lang="en-US" sz="1400" dirty="0" smtClean="0">
                <a:solidFill>
                  <a:srgbClr val="7030A0"/>
                </a:solidFill>
              </a:rPr>
            </a:br>
            <a:r>
              <a:rPr lang="en-US" sz="2400" dirty="0" smtClean="0">
                <a:solidFill>
                  <a:srgbClr val="7030A0"/>
                </a:solidFill>
              </a:rPr>
              <a:t>What kind of cells are being made in Meiosis?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866" y="184151"/>
            <a:ext cx="3338240" cy="23175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2024" y="6085870"/>
            <a:ext cx="8693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CLASS will start when the timer goes off!  </a:t>
            </a:r>
          </a:p>
          <a:p>
            <a:pPr algn="ctr"/>
            <a:r>
              <a:rPr lang="en-US" sz="1600" dirty="0" smtClean="0"/>
              <a:t>This should give you PLENTY of time to WATCH the whole video!</a:t>
            </a:r>
            <a:br>
              <a:rPr lang="en-US" sz="1600" dirty="0" smtClean="0"/>
            </a:br>
            <a:r>
              <a:rPr lang="en-US" sz="1400" i="1" dirty="0" smtClean="0"/>
              <a:t>Unless you are REALLY late for class – then watch the video AFTER class!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23566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317984" cy="460118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CHECK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Whether in mitosis or meiosis, what has to be duplicated to make the new cells?</a:t>
            </a:r>
            <a:endParaRPr lang="en-US" sz="2400" dirty="0"/>
          </a:p>
          <a:p>
            <a:pPr marL="685800" indent="-342900">
              <a:buFont typeface="+mj-lt"/>
              <a:buAutoNum type="alphaUcPeriod"/>
            </a:pPr>
            <a:r>
              <a:rPr lang="en-US" sz="2400" dirty="0" smtClean="0"/>
              <a:t>NBA</a:t>
            </a:r>
            <a:endParaRPr lang="en-US" sz="2400" dirty="0"/>
          </a:p>
          <a:p>
            <a:pPr marL="685800" indent="-342900">
              <a:buFont typeface="+mj-lt"/>
              <a:buAutoNum type="alphaUcPeriod"/>
            </a:pPr>
            <a:r>
              <a:rPr lang="en-US" sz="2400" dirty="0" smtClean="0"/>
              <a:t>NFL</a:t>
            </a:r>
          </a:p>
          <a:p>
            <a:pPr marL="685800" indent="-342900">
              <a:buFont typeface="+mj-lt"/>
              <a:buAutoNum type="alphaUcPeriod"/>
            </a:pPr>
            <a:r>
              <a:rPr lang="en-US" sz="2400" dirty="0" smtClean="0"/>
              <a:t>DNA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971" y="864108"/>
            <a:ext cx="935380" cy="699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926" y="5879593"/>
            <a:ext cx="1444574" cy="678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9050" y="4073525"/>
            <a:ext cx="33813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7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Cells for Reproduction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1951" y="864108"/>
            <a:ext cx="5486400" cy="4156466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000" b="1" dirty="0">
                <a:solidFill>
                  <a:schemeClr val="tx1"/>
                </a:solidFill>
              </a:rPr>
              <a:t>Sex Cells or Gametes</a:t>
            </a:r>
            <a:r>
              <a:rPr lang="en-US" sz="2000" dirty="0">
                <a:solidFill>
                  <a:schemeClr val="tx1"/>
                </a:solidFill>
              </a:rPr>
              <a:t> – eggs and sperm; have </a:t>
            </a:r>
            <a:r>
              <a:rPr lang="en-US" sz="2000" b="1" u="sng" dirty="0">
                <a:solidFill>
                  <a:schemeClr val="tx1"/>
                </a:solidFill>
              </a:rPr>
              <a:t>HALF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/>
              <a:t>the chromosomes of the organism</a:t>
            </a:r>
            <a:endParaRPr lang="en-US" sz="1800" dirty="0"/>
          </a:p>
          <a:p>
            <a:pPr marL="960120" lvl="1" indent="-457200">
              <a:buFont typeface="+mj-lt"/>
              <a:buAutoNum type="alphaUcPeriod"/>
            </a:pPr>
            <a:r>
              <a:rPr lang="en-US" sz="2000" u="sng" dirty="0"/>
              <a:t>Eggs</a:t>
            </a:r>
            <a:r>
              <a:rPr lang="en-US" sz="2000" dirty="0"/>
              <a:t> – female sex cell; </a:t>
            </a:r>
            <a:r>
              <a:rPr lang="en-US" sz="2000" b="1" u="sng" dirty="0">
                <a:solidFill>
                  <a:schemeClr val="tx1"/>
                </a:solidFill>
              </a:rPr>
              <a:t>half</a:t>
            </a:r>
            <a:r>
              <a:rPr lang="en-US" sz="2000" dirty="0"/>
              <a:t> the chromosomes</a:t>
            </a:r>
          </a:p>
          <a:p>
            <a:pPr marL="960120" lvl="1" indent="-457200">
              <a:buFont typeface="+mj-lt"/>
              <a:buAutoNum type="alphaUcPeriod"/>
            </a:pPr>
            <a:r>
              <a:rPr lang="en-US" sz="2000" u="sng" dirty="0"/>
              <a:t>Sperm </a:t>
            </a:r>
            <a:r>
              <a:rPr lang="en-US" sz="2000" dirty="0"/>
              <a:t>– male sex cell;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u="sng" dirty="0">
                <a:solidFill>
                  <a:schemeClr val="tx1"/>
                </a:solidFill>
              </a:rPr>
              <a:t>half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/>
              <a:t>the chromosomes</a:t>
            </a:r>
          </a:p>
          <a:p>
            <a:pPr marL="960120" lvl="1" indent="-457200">
              <a:buFont typeface="+mj-lt"/>
              <a:buAutoNum type="alphaUcPeriod"/>
            </a:pPr>
            <a:r>
              <a:rPr lang="en-US" sz="2000" u="sng" dirty="0"/>
              <a:t>Zygote</a:t>
            </a:r>
            <a:r>
              <a:rPr lang="en-US" sz="2000" dirty="0"/>
              <a:t> – formed as a result of </a:t>
            </a:r>
            <a:r>
              <a:rPr lang="en-US" sz="2000" b="1" dirty="0"/>
              <a:t>fertilization</a:t>
            </a:r>
            <a:r>
              <a:rPr lang="en-US" sz="2000" dirty="0"/>
              <a:t>; when the gametes (egg and sperm) join to complete the </a:t>
            </a:r>
            <a:r>
              <a:rPr lang="en-US" sz="2000" b="1" u="sng" dirty="0">
                <a:solidFill>
                  <a:schemeClr val="tx1"/>
                </a:solidFill>
              </a:rPr>
              <a:t>full</a:t>
            </a:r>
            <a:r>
              <a:rPr lang="en-US" sz="2000" dirty="0"/>
              <a:t> set of chromosomes and start the creation of the new organism</a:t>
            </a:r>
          </a:p>
          <a:p>
            <a:pPr lvl="2"/>
            <a:r>
              <a:rPr lang="en-US" sz="2000" dirty="0"/>
              <a:t>A genetically mixed offspring – half of the traits from the mother and half from the father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8620" y="2404"/>
            <a:ext cx="935380" cy="699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6479" y="5020574"/>
            <a:ext cx="4079215" cy="167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317984" cy="460118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CHECK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Sex </a:t>
            </a:r>
            <a:r>
              <a:rPr lang="en-US" sz="2400" dirty="0" smtClean="0"/>
              <a:t>cells or gametes, also known as </a:t>
            </a:r>
            <a:r>
              <a:rPr lang="en-US" sz="2400" dirty="0"/>
              <a:t>eggs and </a:t>
            </a:r>
            <a:r>
              <a:rPr lang="en-US" sz="2400" dirty="0" smtClean="0"/>
              <a:t>sperm, which have half the </a:t>
            </a:r>
            <a:r>
              <a:rPr lang="en-US" sz="2400" dirty="0"/>
              <a:t>chromosomes of the </a:t>
            </a:r>
            <a:r>
              <a:rPr lang="en-US" sz="2400" dirty="0" smtClean="0"/>
              <a:t>organism in them are made during which type of cell division?</a:t>
            </a:r>
            <a:endParaRPr lang="en-US" sz="2400" dirty="0"/>
          </a:p>
          <a:p>
            <a:pPr marL="685800" indent="-342900">
              <a:buFont typeface="+mj-lt"/>
              <a:buAutoNum type="alphaUcPeriod"/>
            </a:pPr>
            <a:r>
              <a:rPr lang="en-US" sz="2400" dirty="0"/>
              <a:t>Mitosis</a:t>
            </a:r>
          </a:p>
          <a:p>
            <a:pPr marL="685800" indent="-342900">
              <a:buFont typeface="+mj-lt"/>
              <a:buAutoNum type="alphaUcPeriod"/>
            </a:pPr>
            <a:r>
              <a:rPr lang="en-US" sz="2400" dirty="0"/>
              <a:t>Meiosis</a:t>
            </a:r>
          </a:p>
          <a:p>
            <a:pPr marL="685800" indent="-342900">
              <a:buFont typeface="+mj-lt"/>
              <a:buAutoNum type="alphaUcPeriod"/>
            </a:pPr>
            <a:r>
              <a:rPr lang="en-US" sz="2400" dirty="0"/>
              <a:t>Cell duplication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971" y="864108"/>
            <a:ext cx="935380" cy="699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926" y="5879593"/>
            <a:ext cx="1444574" cy="6782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640" y="3881887"/>
            <a:ext cx="2530711" cy="155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8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317984" cy="460118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CHECK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zygote is formed as a result of fertilization which is when </a:t>
            </a:r>
            <a:r>
              <a:rPr lang="en-US" sz="2400" dirty="0"/>
              <a:t>the </a:t>
            </a:r>
            <a:r>
              <a:rPr lang="en-US" sz="2400" dirty="0" smtClean="0"/>
              <a:t>egg </a:t>
            </a:r>
            <a:r>
              <a:rPr lang="en-US" sz="2400" dirty="0"/>
              <a:t>and </a:t>
            </a:r>
            <a:r>
              <a:rPr lang="en-US" sz="2400" dirty="0" smtClean="0"/>
              <a:t>sperm join completing a full set </a:t>
            </a:r>
            <a:r>
              <a:rPr lang="en-US" sz="2400" dirty="0"/>
              <a:t>of </a:t>
            </a:r>
            <a:r>
              <a:rPr lang="en-US" sz="2400" dirty="0" smtClean="0"/>
              <a:t>… ?</a:t>
            </a:r>
            <a:endParaRPr lang="en-US" sz="2400" dirty="0"/>
          </a:p>
          <a:p>
            <a:pPr marL="685800" indent="-342900">
              <a:buFont typeface="+mj-lt"/>
              <a:buAutoNum type="alphaUcPeriod"/>
            </a:pPr>
            <a:r>
              <a:rPr lang="en-US" sz="2400" dirty="0" smtClean="0"/>
              <a:t>DNA</a:t>
            </a:r>
            <a:endParaRPr lang="en-US" sz="2400" dirty="0"/>
          </a:p>
          <a:p>
            <a:pPr marL="685800" indent="-342900">
              <a:buFont typeface="+mj-lt"/>
              <a:buAutoNum type="alphaUcPeriod"/>
            </a:pPr>
            <a:r>
              <a:rPr lang="en-US" sz="2400" dirty="0" smtClean="0"/>
              <a:t>chromosomes</a:t>
            </a:r>
            <a:endParaRPr lang="en-US" sz="2400" dirty="0"/>
          </a:p>
          <a:p>
            <a:pPr marL="685800" indent="-342900">
              <a:buFont typeface="+mj-lt"/>
              <a:buAutoNum type="alphaUcPeriod"/>
            </a:pPr>
            <a:r>
              <a:rPr lang="en-US" sz="2400" dirty="0" smtClean="0"/>
              <a:t>Either term could be used.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971" y="864108"/>
            <a:ext cx="935380" cy="699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926" y="5879593"/>
            <a:ext cx="1444574" cy="678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8097" y="4834450"/>
            <a:ext cx="1874107" cy="178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5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9689" y="1123839"/>
            <a:ext cx="2210612" cy="161936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7030A0"/>
                </a:solidFill>
              </a:rPr>
              <a:t>EXIT TICKET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01951" y="1811758"/>
            <a:ext cx="5486400" cy="4172989"/>
          </a:xfrm>
        </p:spPr>
        <p:txBody>
          <a:bodyPr>
            <a:normAutofit/>
          </a:bodyPr>
          <a:lstStyle/>
          <a:p>
            <a:r>
              <a:rPr lang="en-US" dirty="0" smtClean="0"/>
              <a:t>Click on the link in chat or here: </a:t>
            </a:r>
          </a:p>
          <a:p>
            <a:endParaRPr lang="en-US" dirty="0" smtClean="0"/>
          </a:p>
          <a:p>
            <a:r>
              <a:rPr lang="en-US" sz="2100" dirty="0" smtClean="0"/>
              <a:t>Give a </a:t>
            </a:r>
            <a:r>
              <a:rPr lang="en-US" sz="2100" dirty="0" smtClean="0">
                <a:solidFill>
                  <a:srgbClr val="00B050"/>
                </a:solidFill>
              </a:rPr>
              <a:t>Green Check </a:t>
            </a:r>
            <a:r>
              <a:rPr lang="en-US" sz="2100" dirty="0" smtClean="0"/>
              <a:t>when you are finished.</a:t>
            </a:r>
          </a:p>
          <a:p>
            <a:pPr lvl="1"/>
            <a:r>
              <a:rPr lang="en-US" sz="2100" dirty="0" smtClean="0"/>
              <a:t>I will check your answers and </a:t>
            </a:r>
            <a:r>
              <a:rPr lang="en-US" sz="2100" b="1" dirty="0" smtClean="0"/>
              <a:t>move you to the Dismissal Room</a:t>
            </a:r>
          </a:p>
          <a:p>
            <a:pPr lvl="1"/>
            <a:endParaRPr lang="en-US" sz="21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768" y="864108"/>
            <a:ext cx="772583" cy="947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443" y="3683465"/>
            <a:ext cx="495015" cy="4295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9641"/>
            <a:ext cx="2105624" cy="364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5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772" y="787967"/>
            <a:ext cx="1666875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Are you CAUGHT UP?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4502" y="3536170"/>
            <a:ext cx="1825414" cy="1631216"/>
          </a:xfrm>
          <a:prstGeom prst="rect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CHECK the Life Science Course for OVERDUE work</a:t>
            </a:r>
            <a:r>
              <a:rPr lang="en-US" sz="2000" b="1" dirty="0" smtClean="0">
                <a:solidFill>
                  <a:srgbClr val="FF0000"/>
                </a:solidFill>
              </a:rPr>
              <a:t>!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778933" y="5461981"/>
            <a:ext cx="8000838" cy="1631673"/>
          </a:xfrm>
          <a:prstGeom prst="irregularSeal1">
            <a:avLst/>
          </a:prstGeom>
          <a:solidFill>
            <a:srgbClr val="7030A0"/>
          </a:solidFill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If you READ the board, 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you are DISMISSED!!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900932" y="868680"/>
            <a:ext cx="4372703" cy="512064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UPCOMING </a:t>
            </a:r>
            <a:br>
              <a:rPr lang="en-US" b="1" dirty="0"/>
            </a:br>
            <a:r>
              <a:rPr lang="en-US" sz="2800" b="1" dirty="0" smtClean="0">
                <a:solidFill>
                  <a:srgbClr val="FF0000"/>
                </a:solidFill>
              </a:rPr>
              <a:t>END </a:t>
            </a:r>
            <a:r>
              <a:rPr lang="en-US" sz="2800" b="1" dirty="0">
                <a:solidFill>
                  <a:srgbClr val="FF0000"/>
                </a:solidFill>
              </a:rPr>
              <a:t>DATES </a:t>
            </a:r>
            <a:r>
              <a:rPr lang="en-US" b="1" dirty="0"/>
              <a:t>for:</a:t>
            </a:r>
          </a:p>
          <a:p>
            <a:r>
              <a:rPr lang="en-US" dirty="0" smtClean="0"/>
              <a:t>Quiz 14</a:t>
            </a:r>
          </a:p>
          <a:p>
            <a:r>
              <a:rPr lang="en-US" dirty="0" smtClean="0"/>
              <a:t>1-10-18 Writing Wednesday</a:t>
            </a:r>
          </a:p>
          <a:p>
            <a:r>
              <a:rPr lang="en-US" dirty="0" smtClean="0"/>
              <a:t>Quiz 15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2965" y="72328"/>
            <a:ext cx="2749680" cy="1713709"/>
          </a:xfrm>
          <a:prstGeom prst="rect">
            <a:avLst/>
          </a:prstGeom>
        </p:spPr>
      </p:pic>
      <p:pic>
        <p:nvPicPr>
          <p:cNvPr id="8" name="Picture 2" descr="Image result for coming so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943" y="48752"/>
            <a:ext cx="2362402" cy="121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7087" y="72328"/>
            <a:ext cx="1424244" cy="159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9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i="1" dirty="0" smtClean="0"/>
              <a:t>Reproduction: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Meiosis</a:t>
            </a:r>
            <a:endParaRPr lang="en-US" sz="48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LESSON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1127" y="87775"/>
            <a:ext cx="7074344" cy="20005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CLASS OPENER</a:t>
            </a:r>
          </a:p>
          <a:p>
            <a:pPr algn="ctr"/>
            <a:r>
              <a:rPr lang="en-US" sz="1600" dirty="0" smtClean="0"/>
              <a:t>I have my Study Guide.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If you do not have it, it was emailed or is in the Life Science Study Guides Module. </a:t>
            </a:r>
          </a:p>
          <a:p>
            <a:pPr algn="ctr"/>
            <a:endParaRPr lang="en-US" sz="900" dirty="0" smtClean="0"/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Study Guide for Quiz 16 Reproduction</a:t>
            </a:r>
          </a:p>
          <a:p>
            <a:pPr algn="ctr"/>
            <a:r>
              <a:rPr lang="en-US" sz="500" dirty="0" smtClean="0"/>
              <a:t/>
            </a:r>
            <a:br>
              <a:rPr lang="en-US" sz="500" dirty="0" smtClean="0"/>
            </a:br>
            <a:r>
              <a:rPr lang="en-US" sz="1400" dirty="0" smtClean="0"/>
              <a:t>OPEN it now! </a:t>
            </a:r>
            <a:r>
              <a:rPr lang="en-US" sz="1400" dirty="0" smtClean="0">
                <a:sym typeface="Wingdings" panose="05000000000000000000" pitchFamily="2" charset="2"/>
              </a:rPr>
              <a:t></a:t>
            </a:r>
            <a:endParaRPr lang="en-US" sz="1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329" y="1326257"/>
            <a:ext cx="1018120" cy="762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385" y="260017"/>
            <a:ext cx="812516" cy="7050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139" y="225740"/>
            <a:ext cx="600743" cy="7393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365" y="5045164"/>
            <a:ext cx="2749680" cy="1713709"/>
          </a:xfrm>
          <a:prstGeom prst="rect">
            <a:avLst/>
          </a:prstGeom>
        </p:spPr>
      </p:pic>
      <p:pic>
        <p:nvPicPr>
          <p:cNvPr id="10" name="Picture 2" descr="Image result for coming so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3" y="5021588"/>
            <a:ext cx="2362402" cy="121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0657" y="4670246"/>
            <a:ext cx="933450" cy="1895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80314" y="4329233"/>
            <a:ext cx="1174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LOG IN!</a:t>
            </a:r>
            <a:endParaRPr lang="en-US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7275" y="3467819"/>
            <a:ext cx="1155940" cy="2116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3703" y="5045164"/>
            <a:ext cx="1426588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04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Objectives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901951" y="864108"/>
            <a:ext cx="5486400" cy="332833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Students </a:t>
            </a:r>
            <a:r>
              <a:rPr lang="en-US" dirty="0" smtClean="0"/>
              <a:t>will …</a:t>
            </a:r>
          </a:p>
          <a:p>
            <a:pPr marL="685800" indent="-336947"/>
            <a:r>
              <a:rPr lang="en-US" dirty="0"/>
              <a:t>Describe the similarities and differences of physical characteristics in diverse organisms.    </a:t>
            </a:r>
            <a:endParaRPr lang="en-US" dirty="0" smtClean="0"/>
          </a:p>
          <a:p>
            <a:pPr marL="685800" indent="-336947"/>
            <a:r>
              <a:rPr lang="en-US" dirty="0" smtClean="0"/>
              <a:t>Compare </a:t>
            </a:r>
            <a:r>
              <a:rPr lang="en-US" dirty="0"/>
              <a:t>and contrast observable patterns in physical characteristics across families, strains, and species.</a:t>
            </a:r>
            <a:endParaRPr lang="en-US" dirty="0" smtClean="0"/>
          </a:p>
        </p:txBody>
      </p:sp>
      <p:sp>
        <p:nvSpPr>
          <p:cNvPr id="3" name="AutoShape 2" descr="Image result for min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473" y="3838903"/>
            <a:ext cx="3519356" cy="263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4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Popcorn Time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885393" y="993574"/>
            <a:ext cx="2606040" cy="5120640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LOG INTO </a:t>
            </a:r>
            <a:r>
              <a:rPr lang="en-US" sz="2400" dirty="0"/>
              <a:t>Your </a:t>
            </a:r>
            <a:r>
              <a:rPr lang="en-US" sz="2400" dirty="0" err="1"/>
              <a:t>BrainPOP</a:t>
            </a:r>
            <a:r>
              <a:rPr lang="en-US" sz="2400" dirty="0"/>
              <a:t> account!</a:t>
            </a:r>
          </a:p>
          <a:p>
            <a:r>
              <a:rPr lang="en-US" sz="2400" dirty="0"/>
              <a:t>CLICK on the video link!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RED X you are watching the </a:t>
            </a:r>
            <a:r>
              <a:rPr lang="en-US" sz="2400" dirty="0" smtClean="0"/>
              <a:t>video OR use the Study Guide</a:t>
            </a:r>
            <a:endParaRPr lang="en-US" sz="2400" dirty="0"/>
          </a:p>
          <a:p>
            <a:r>
              <a:rPr lang="en-US" sz="2400" dirty="0"/>
              <a:t>Green check when you are done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81624" y="2131099"/>
            <a:ext cx="2605088" cy="1971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56423" y="4574880"/>
            <a:ext cx="2855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QUESTION: </a:t>
            </a:r>
            <a:br>
              <a:rPr lang="en-US" sz="2400" b="1" dirty="0" smtClean="0">
                <a:solidFill>
                  <a:srgbClr val="00B050"/>
                </a:solidFill>
              </a:rPr>
            </a:br>
            <a:r>
              <a:rPr lang="en-US" sz="2400" b="1" dirty="0" smtClean="0">
                <a:solidFill>
                  <a:schemeClr val="tx2"/>
                </a:solidFill>
              </a:rPr>
              <a:t>How do cells divide?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14" y="5142461"/>
            <a:ext cx="607091" cy="5268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485" y="3814629"/>
            <a:ext cx="467816" cy="5757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689" y="1123838"/>
            <a:ext cx="1454679" cy="14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8866" y="333288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8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Remember, </a:t>
            </a:r>
            <a:r>
              <a:rPr lang="en-US" sz="4400" dirty="0" smtClean="0"/>
              <a:t>Mitosis?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1951" y="864108"/>
            <a:ext cx="5486400" cy="2672722"/>
          </a:xfrm>
        </p:spPr>
        <p:txBody>
          <a:bodyPr>
            <a:normAutofit/>
          </a:bodyPr>
          <a:lstStyle/>
          <a:p>
            <a:pPr lvl="0"/>
            <a:r>
              <a:rPr lang="en-US" sz="2000" b="1" u="sng" dirty="0"/>
              <a:t>Mitosis</a:t>
            </a:r>
            <a:r>
              <a:rPr lang="en-US" sz="2000" dirty="0"/>
              <a:t> – cell division that creates two </a:t>
            </a:r>
            <a:r>
              <a:rPr lang="en-US" sz="2000" b="1" u="sng" dirty="0" smtClean="0">
                <a:solidFill>
                  <a:schemeClr val="tx1"/>
                </a:solidFill>
              </a:rPr>
              <a:t>body</a:t>
            </a:r>
            <a:r>
              <a:rPr lang="en-US" sz="2000" dirty="0" smtClean="0"/>
              <a:t> </a:t>
            </a:r>
            <a:r>
              <a:rPr lang="en-US" sz="2000" dirty="0"/>
              <a:t>cells</a:t>
            </a:r>
            <a:endParaRPr lang="en-US" sz="1800" dirty="0"/>
          </a:p>
          <a:p>
            <a:pPr lvl="1"/>
            <a:r>
              <a:rPr lang="en-US" sz="2000" dirty="0"/>
              <a:t>when the DNA of the nucleus splits into two identical nuclei making two body cells that each contain a </a:t>
            </a:r>
            <a:r>
              <a:rPr lang="en-US" sz="2000" b="1" u="sng" dirty="0">
                <a:solidFill>
                  <a:schemeClr val="tx1"/>
                </a:solidFill>
              </a:rPr>
              <a:t>full</a:t>
            </a:r>
            <a:r>
              <a:rPr lang="en-US" sz="2000" dirty="0"/>
              <a:t> set of the chromosomes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8620" y="2404"/>
            <a:ext cx="935380" cy="699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269" y="3277238"/>
            <a:ext cx="4731764" cy="17068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1951" y="4984053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/>
              <a:t>NOTE: </a:t>
            </a:r>
            <a:br>
              <a:rPr lang="en-US" sz="2400" b="1" i="1" u="sng" dirty="0" smtClean="0"/>
            </a:br>
            <a:r>
              <a:rPr lang="en-US" sz="2400" i="1" u="sng" dirty="0" smtClean="0"/>
              <a:t>This is how body cells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reproduce</a:t>
            </a:r>
            <a:r>
              <a:rPr lang="en-US" sz="2400" i="1" u="sng" dirty="0" smtClean="0"/>
              <a:t> to make MORE body cells!!!</a:t>
            </a:r>
            <a:endParaRPr lang="en-US" sz="2400" i="1" u="sng" dirty="0"/>
          </a:p>
        </p:txBody>
      </p:sp>
    </p:spTree>
    <p:extLst>
      <p:ext uri="{BB962C8B-B14F-4D97-AF65-F5344CB8AC3E}">
        <p14:creationId xmlns:p14="http://schemas.microsoft.com/office/powerpoint/2010/main" val="305085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317984" cy="460118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CHECK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8694" y="864108"/>
            <a:ext cx="2467155" cy="5157129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C</a:t>
            </a:r>
            <a:r>
              <a:rPr lang="en-US" sz="2400" dirty="0" smtClean="0"/>
              <a:t>ell division that creates two body cells that contain a full set </a:t>
            </a:r>
            <a:r>
              <a:rPr lang="en-US" sz="2400" dirty="0"/>
              <a:t>of the </a:t>
            </a:r>
            <a:r>
              <a:rPr lang="en-US" sz="2400" dirty="0" smtClean="0"/>
              <a:t>chromosomes</a:t>
            </a:r>
            <a:r>
              <a:rPr lang="en-US" sz="2400" dirty="0"/>
              <a:t> </a:t>
            </a:r>
            <a:r>
              <a:rPr lang="en-US" sz="2400" dirty="0" smtClean="0"/>
              <a:t>is called … ?</a:t>
            </a:r>
            <a:endParaRPr lang="en-US" sz="2400" dirty="0"/>
          </a:p>
          <a:p>
            <a:pPr marL="685800" indent="-342900">
              <a:buFont typeface="+mj-lt"/>
              <a:buAutoNum type="alphaUcPeriod"/>
            </a:pPr>
            <a:r>
              <a:rPr lang="en-US" sz="2400" dirty="0" smtClean="0"/>
              <a:t>Mitosis</a:t>
            </a:r>
            <a:endParaRPr lang="en-US" sz="2400" dirty="0"/>
          </a:p>
          <a:p>
            <a:pPr marL="685800" indent="-342900">
              <a:buFont typeface="+mj-lt"/>
              <a:buAutoNum type="alphaUcPeriod"/>
            </a:pPr>
            <a:r>
              <a:rPr lang="en-US" sz="2400" dirty="0" smtClean="0"/>
              <a:t>Meiosis</a:t>
            </a:r>
            <a:endParaRPr lang="en-US" sz="2400" dirty="0"/>
          </a:p>
          <a:p>
            <a:pPr marL="685800" indent="-342900">
              <a:buFont typeface="+mj-lt"/>
              <a:buAutoNum type="alphaUcPeriod"/>
            </a:pPr>
            <a:r>
              <a:rPr lang="en-US" sz="2400" dirty="0" smtClean="0"/>
              <a:t>Cell duplication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971" y="864108"/>
            <a:ext cx="935380" cy="699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926" y="5879593"/>
            <a:ext cx="1444574" cy="678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6871" y="2452760"/>
            <a:ext cx="3195630" cy="265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3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Meiosis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1951" y="864108"/>
            <a:ext cx="5486400" cy="2931515"/>
          </a:xfrm>
        </p:spPr>
        <p:txBody>
          <a:bodyPr>
            <a:normAutofit/>
          </a:bodyPr>
          <a:lstStyle/>
          <a:p>
            <a:r>
              <a:rPr lang="en-US" sz="2000" u="sng" dirty="0"/>
              <a:t>Meiosis</a:t>
            </a:r>
            <a:r>
              <a:rPr lang="en-US" sz="2000" dirty="0"/>
              <a:t> – cell division that creates </a:t>
            </a:r>
            <a:r>
              <a:rPr lang="en-US" sz="2000" b="1" u="sng" dirty="0">
                <a:solidFill>
                  <a:schemeClr val="tx1"/>
                </a:solidFill>
              </a:rPr>
              <a:t>four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/>
              <a:t>sex cells (either eggs or sperm)</a:t>
            </a:r>
            <a:endParaRPr lang="en-US" sz="1800" dirty="0"/>
          </a:p>
          <a:p>
            <a:pPr lvl="1"/>
            <a:r>
              <a:rPr lang="en-US" sz="2000" dirty="0"/>
              <a:t>when the DNA is split into four nuclei to make four sex cells with </a:t>
            </a:r>
            <a:r>
              <a:rPr lang="en-US" sz="2000" b="1" u="sng" dirty="0">
                <a:solidFill>
                  <a:schemeClr val="tx1"/>
                </a:solidFill>
              </a:rPr>
              <a:t>half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/>
              <a:t>the DNA, or chromosomes, in each </a:t>
            </a:r>
            <a:r>
              <a:rPr lang="en-US" sz="2000" dirty="0" smtClean="0"/>
              <a:t>cell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8620" y="2404"/>
            <a:ext cx="935380" cy="699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867" y="3424429"/>
            <a:ext cx="5856443" cy="273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317984" cy="460118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CHECK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3159" y="1213983"/>
            <a:ext cx="2843241" cy="4070201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Cell division that creates </a:t>
            </a:r>
            <a:r>
              <a:rPr lang="en-US" sz="2400" dirty="0" smtClean="0"/>
              <a:t>four sex cells </a:t>
            </a:r>
            <a:r>
              <a:rPr lang="en-US" sz="2400" dirty="0"/>
              <a:t>that contain a </a:t>
            </a:r>
            <a:r>
              <a:rPr lang="en-US" sz="2400" dirty="0" smtClean="0"/>
              <a:t>half a </a:t>
            </a:r>
            <a:r>
              <a:rPr lang="en-US" sz="2400" dirty="0"/>
              <a:t>set of the chromosomes is called … ?</a:t>
            </a:r>
          </a:p>
          <a:p>
            <a:pPr marL="685800" indent="-342900">
              <a:buFont typeface="+mj-lt"/>
              <a:buAutoNum type="alphaUcPeriod"/>
            </a:pPr>
            <a:r>
              <a:rPr lang="en-US" sz="2400" dirty="0"/>
              <a:t>Mitosis</a:t>
            </a:r>
          </a:p>
          <a:p>
            <a:pPr marL="685800" indent="-342900">
              <a:buFont typeface="+mj-lt"/>
              <a:buAutoNum type="alphaUcPeriod"/>
            </a:pPr>
            <a:r>
              <a:rPr lang="en-US" sz="2400" dirty="0"/>
              <a:t>Meiosis</a:t>
            </a:r>
          </a:p>
          <a:p>
            <a:pPr marL="685800" indent="-342900">
              <a:buFont typeface="+mj-lt"/>
              <a:buAutoNum type="alphaUcPeriod"/>
            </a:pPr>
            <a:r>
              <a:rPr lang="en-US" sz="2400" dirty="0"/>
              <a:t>Cell duplication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971" y="864108"/>
            <a:ext cx="935380" cy="699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926" y="5879593"/>
            <a:ext cx="1444574" cy="678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2131581"/>
            <a:ext cx="2901951" cy="347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3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Mitosis </a:t>
            </a:r>
            <a:br>
              <a:rPr lang="en-US" sz="4400" dirty="0" smtClean="0"/>
            </a:br>
            <a:r>
              <a:rPr lang="en-US" sz="4400" dirty="0" smtClean="0"/>
              <a:t>vs</a:t>
            </a:r>
            <a:br>
              <a:rPr lang="en-US" sz="4400" dirty="0" smtClean="0"/>
            </a:br>
            <a:r>
              <a:rPr lang="en-US" sz="4400" dirty="0" smtClean="0"/>
              <a:t>Meiosis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8620" y="2404"/>
            <a:ext cx="935380" cy="69975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89" y="1017879"/>
            <a:ext cx="6176513" cy="41458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74189" y="5349143"/>
            <a:ext cx="2793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Makes what kind of cells?</a:t>
            </a:r>
          </a:p>
          <a:p>
            <a:endParaRPr lang="en-US" b="1" dirty="0">
              <a:solidFill>
                <a:srgbClr val="7030A0"/>
              </a:solidFill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With how many chromosomes?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41467" y="5349143"/>
            <a:ext cx="2953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Makes what kind of cells?</a:t>
            </a:r>
          </a:p>
          <a:p>
            <a:endParaRPr lang="en-US" b="1" dirty="0">
              <a:solidFill>
                <a:srgbClr val="7030A0"/>
              </a:solidFill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With how many chromosomes?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6779" y="371548"/>
            <a:ext cx="5051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MITOSIS		MEIOSIS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30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806</TotalTime>
  <Words>527</Words>
  <Application>Microsoft Office PowerPoint</Application>
  <PresentationFormat>On-screen Show (4:3)</PresentationFormat>
  <Paragraphs>103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 Black</vt:lpstr>
      <vt:lpstr>Calibri</vt:lpstr>
      <vt:lpstr>Corbel</vt:lpstr>
      <vt:lpstr>Wingdings</vt:lpstr>
      <vt:lpstr>Wingdings 2</vt:lpstr>
      <vt:lpstr>Frame</vt:lpstr>
      <vt:lpstr>CLASS OPENER Video</vt:lpstr>
      <vt:lpstr>Reproduction: Meiosis</vt:lpstr>
      <vt:lpstr>Objectives</vt:lpstr>
      <vt:lpstr>Popcorn Time</vt:lpstr>
      <vt:lpstr>Remember, Mitosis?</vt:lpstr>
      <vt:lpstr>CHECK QUESTION</vt:lpstr>
      <vt:lpstr>Meiosis</vt:lpstr>
      <vt:lpstr>CHECK QUESTION</vt:lpstr>
      <vt:lpstr>Mitosis  vs Meiosis</vt:lpstr>
      <vt:lpstr>CHECK QUESTION</vt:lpstr>
      <vt:lpstr>Cells for Reproduction</vt:lpstr>
      <vt:lpstr>CHECK QUESTION</vt:lpstr>
      <vt:lpstr>CHECK QUESTION</vt:lpstr>
      <vt:lpstr>EXIT TICKET</vt:lpstr>
      <vt:lpstr>Are you CAUGHT UP?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body systems: Living Systems</dc:title>
  <dc:creator>Staff</dc:creator>
  <cp:lastModifiedBy>Tammy Barger</cp:lastModifiedBy>
  <cp:revision>86</cp:revision>
  <dcterms:created xsi:type="dcterms:W3CDTF">2016-11-13T00:35:12Z</dcterms:created>
  <dcterms:modified xsi:type="dcterms:W3CDTF">2018-01-24T00:21:35Z</dcterms:modified>
</cp:coreProperties>
</file>