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0" r:id="rId2"/>
    <p:sldId id="259" r:id="rId3"/>
    <p:sldId id="261" r:id="rId4"/>
    <p:sldId id="333" r:id="rId5"/>
    <p:sldId id="334" r:id="rId6"/>
    <p:sldId id="323" r:id="rId7"/>
    <p:sldId id="325" r:id="rId8"/>
    <p:sldId id="314" r:id="rId9"/>
    <p:sldId id="335" r:id="rId10"/>
    <p:sldId id="336" r:id="rId11"/>
    <p:sldId id="331" r:id="rId12"/>
    <p:sldId id="328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238" autoAdjust="0"/>
  </p:normalViewPr>
  <p:slideViewPr>
    <p:cSldViewPr snapToGrid="0">
      <p:cViewPr>
        <p:scale>
          <a:sx n="51" d="100"/>
          <a:sy n="51" d="100"/>
        </p:scale>
        <p:origin x="5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11/9/2017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11/9/2017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http://www.udel.edu/biology/ketcham/microscope/scope.html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2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7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Wet Mount Slide of the letter e (1:17) https://www.youtube.com/watch?v=msPQPwOa5J8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8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5D820AC9-65A9-234B-A60A-E3A4CD1737D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49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C42ECE-1032-E343-B01A-FA72FB76FE20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4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A15B-8A09-47F7-A631-729F9E03B4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in Class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828457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316" y="1828457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139173" y="2465295"/>
            <a:ext cx="3880878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139173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74"/>
          <p:cNvSpPr>
            <a:spLocks noChangeArrowheads="1"/>
          </p:cNvSpPr>
          <p:nvPr/>
        </p:nvSpPr>
        <p:spPr bwMode="auto">
          <a:xfrm>
            <a:off x="4881563" y="609600"/>
            <a:ext cx="4267200" cy="1354217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21509" name="Shape 179"/>
          <p:cNvSpPr>
            <a:spLocks noChangeArrowheads="1"/>
          </p:cNvSpPr>
          <p:nvPr/>
        </p:nvSpPr>
        <p:spPr bwMode="auto">
          <a:xfrm>
            <a:off x="1371600" y="1219200"/>
            <a:ext cx="127000" cy="5334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214" y="466344"/>
            <a:ext cx="7773380" cy="13621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Before </a:t>
            </a:r>
            <a:r>
              <a:rPr lang="en-US" sz="2400" dirty="0" smtClean="0"/>
              <a:t>we start…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chemeClr val="accent1"/>
                </a:solidFill>
              </a:rPr>
              <a:t>DID you do your Homework?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8213" y="1824937"/>
            <a:ext cx="8523515" cy="47881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Homework</a:t>
            </a:r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400" b="1" dirty="0"/>
              <a:t>FOR </a:t>
            </a:r>
            <a:r>
              <a:rPr lang="en-US" sz="3100" b="1" dirty="0" smtClean="0">
                <a:solidFill>
                  <a:srgbClr val="FF0000"/>
                </a:solidFill>
              </a:rPr>
              <a:t>TODAY</a:t>
            </a:r>
            <a:r>
              <a:rPr lang="en-US" sz="2400" b="1" dirty="0" smtClean="0"/>
              <a:t> YOU </a:t>
            </a:r>
            <a:r>
              <a:rPr lang="en-US" sz="2400" b="1" dirty="0"/>
              <a:t>WILL NEED…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Your Microscope </a:t>
            </a:r>
            <a:endParaRPr lang="en-US" sz="21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1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Microscope Slides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1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Cover </a:t>
            </a:r>
            <a:r>
              <a:rPr lang="en-US" sz="21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Slips </a:t>
            </a:r>
            <a:endParaRPr lang="en-US" sz="21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100" dirty="0" smtClean="0"/>
              <a:t>The </a:t>
            </a:r>
            <a:r>
              <a:rPr lang="en-US" sz="2100" dirty="0"/>
              <a:t>Letter “e” cut out of a newspaper or </a:t>
            </a:r>
            <a:r>
              <a:rPr lang="en-US" sz="2100" dirty="0" smtClean="0"/>
              <a:t>magazine</a:t>
            </a:r>
            <a:endParaRPr lang="en-US" sz="21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100" dirty="0"/>
              <a:t>Any one of the following things… a piece of </a:t>
            </a:r>
            <a:r>
              <a:rPr lang="en-US" sz="2100" dirty="0" smtClean="0"/>
              <a:t>fabric, sand</a:t>
            </a:r>
            <a:r>
              <a:rPr lang="en-US" sz="2100" dirty="0"/>
              <a:t>, a paper bill, moss, pine needle, insect part, </a:t>
            </a:r>
            <a:r>
              <a:rPr lang="en-US" sz="2100" dirty="0" smtClean="0"/>
              <a:t>feathers</a:t>
            </a:r>
            <a:endParaRPr lang="en-US" dirty="0"/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70C0"/>
                </a:solidFill>
              </a:rPr>
              <a:t>YESTERDAY’s </a:t>
            </a:r>
            <a:r>
              <a:rPr lang="en-US" sz="2800" b="1" u="sng" dirty="0" smtClean="0">
                <a:solidFill>
                  <a:srgbClr val="FF0000"/>
                </a:solidFill>
              </a:rPr>
              <a:t>EXIT </a:t>
            </a:r>
            <a:r>
              <a:rPr lang="en-US" sz="2800" b="1" u="sng" dirty="0" smtClean="0">
                <a:solidFill>
                  <a:srgbClr val="FF0000"/>
                </a:solidFill>
              </a:rPr>
              <a:t>TICKET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If you didn’t do it, do it now!  </a:t>
            </a:r>
            <a:r>
              <a:rPr lang="en-US" sz="2400" dirty="0" smtClean="0"/>
              <a:t>OR complete again to watch the videos over</a:t>
            </a:r>
          </a:p>
          <a:p>
            <a:pPr lvl="1"/>
            <a:r>
              <a:rPr lang="en-US" sz="2200" b="1" dirty="0" smtClean="0"/>
              <a:t>LINK: </a:t>
            </a: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OR IF you are ready for class, try the Virtual Microscope again!</a:t>
            </a:r>
          </a:p>
          <a:p>
            <a:pPr lvl="1"/>
            <a:r>
              <a:rPr lang="en-US" sz="2200" b="1" dirty="0"/>
              <a:t>LINK: 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088" y="781817"/>
            <a:ext cx="596090" cy="731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96" y="2118890"/>
            <a:ext cx="2325896" cy="1473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0867" y="6442873"/>
            <a:ext cx="31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I am ready for class!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16" y="6412718"/>
            <a:ext cx="461751" cy="4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User\AppData\Local\Microsoft\Windows\Temporary Internet Files\Content.IE5\C15IPJ8W\MC9004387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76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C:\Users\User\AppData\Local\Microsoft\Windows\Temporary Internet Files\Content.IE5\NFIQC4EV\MC9004343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03" y="0"/>
            <a:ext cx="1398068" cy="154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752600"/>
            <a:ext cx="7420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should you NOT use the 40x Objective </a:t>
            </a:r>
          </a:p>
          <a:p>
            <a:pPr algn="ctr"/>
            <a:r>
              <a:rPr lang="en-US" sz="3200" dirty="0" smtClean="0"/>
              <a:t>on the k12 Microscope?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1663" y="2850327"/>
            <a:ext cx="835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AutoNum type="alphaUcPeriod"/>
            </a:pPr>
            <a:r>
              <a:rPr lang="en-US" sz="2800" dirty="0" smtClean="0"/>
              <a:t> There is no fine adjustment knob</a:t>
            </a:r>
            <a:endParaRPr lang="en-US" sz="2800" dirty="0"/>
          </a:p>
          <a:p>
            <a:pPr marL="342900" lvl="2" indent="-342900">
              <a:buAutoNum type="alphaUcPeriod"/>
            </a:pPr>
            <a:r>
              <a:rPr lang="en-US" sz="2800" dirty="0" smtClean="0"/>
              <a:t> We can’t really see anything with it</a:t>
            </a:r>
            <a:endParaRPr lang="en-US" sz="2800" dirty="0" smtClean="0"/>
          </a:p>
          <a:p>
            <a:pPr marL="342900" lvl="2" indent="-342900">
              <a:buAutoNum type="alphaUcPeriod"/>
            </a:pPr>
            <a:r>
              <a:rPr lang="en-US" sz="2800" dirty="0" smtClean="0"/>
              <a:t> We could run the </a:t>
            </a:r>
            <a:r>
              <a:rPr lang="en-US" sz="2800" dirty="0"/>
              <a:t>objective into</a:t>
            </a:r>
            <a:br>
              <a:rPr lang="en-US" sz="2800" dirty="0"/>
            </a:br>
            <a:r>
              <a:rPr lang="en-US" sz="2800" dirty="0"/>
              <a:t> the slide and </a:t>
            </a:r>
            <a:r>
              <a:rPr lang="en-US" sz="2800" dirty="0" smtClean="0"/>
              <a:t>break it</a:t>
            </a:r>
          </a:p>
          <a:p>
            <a:pPr marL="342900" lvl="2" indent="-342900">
              <a:buAutoNum type="alphaUcPeriod"/>
            </a:pPr>
            <a:r>
              <a:rPr lang="en-US" sz="2800" dirty="0" smtClean="0"/>
              <a:t> Actually, ALL of these are true!</a:t>
            </a:r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663" y="-283567"/>
            <a:ext cx="7221474" cy="1362113"/>
          </a:xfrm>
        </p:spPr>
        <p:txBody>
          <a:bodyPr>
            <a:normAutofit/>
          </a:bodyPr>
          <a:lstStyle/>
          <a:p>
            <a:r>
              <a:rPr lang="en-US" sz="4800" b="1" dirty="0"/>
              <a:t>Pulse Check!! 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93895"/>
            <a:ext cx="1787747" cy="1599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16" y="1752600"/>
            <a:ext cx="3368842" cy="49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7" y="466344"/>
            <a:ext cx="7908878" cy="136211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USING Our </a:t>
            </a:r>
            <a:r>
              <a:rPr lang="en-US" sz="4000" b="1" dirty="0">
                <a:solidFill>
                  <a:schemeClr val="accent1"/>
                </a:solidFill>
              </a:rPr>
              <a:t>k12 Microscope</a:t>
            </a:r>
            <a:endParaRPr lang="en-US" sz="3600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716" y="1828457"/>
            <a:ext cx="8871284" cy="502954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Set your microscope on a tabletop or other flat, sturdy surface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Align a light to hit the END of the prism on the microscope </a:t>
            </a:r>
            <a:br>
              <a:rPr lang="en-US" sz="2000" dirty="0" smtClean="0"/>
            </a:br>
            <a:r>
              <a:rPr lang="en-US" sz="2000" dirty="0" smtClean="0"/>
              <a:t>– LOOK through the scope to see if you see light </a:t>
            </a:r>
          </a:p>
          <a:p>
            <a:pPr lvl="2"/>
            <a:r>
              <a:rPr lang="en-US" sz="1600" dirty="0" smtClean="0"/>
              <a:t>not sure, TURN OFF the light and look again.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Rotate </a:t>
            </a:r>
            <a:r>
              <a:rPr lang="en-US" sz="2000" dirty="0"/>
              <a:t>the nosepiece to the lowest-power objective </a:t>
            </a:r>
            <a:r>
              <a:rPr lang="en-US" sz="2000" dirty="0" smtClean="0"/>
              <a:t>(4x)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Place one of your prepared slides (dry mount or the </a:t>
            </a:r>
            <a:r>
              <a:rPr lang="en-US" sz="2000" b="1" dirty="0" smtClean="0"/>
              <a:t>letter “e”) </a:t>
            </a:r>
            <a:r>
              <a:rPr lang="en-US" sz="2000" b="1" dirty="0" smtClean="0"/>
              <a:t>onto the </a:t>
            </a:r>
            <a:r>
              <a:rPr lang="en-US" sz="2000" b="1" dirty="0" smtClean="0"/>
              <a:t>stage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Adjust the </a:t>
            </a:r>
            <a:r>
              <a:rPr lang="en-US" sz="2000" dirty="0" smtClean="0"/>
              <a:t>focus </a:t>
            </a:r>
            <a:r>
              <a:rPr lang="en-US" sz="2000" dirty="0"/>
              <a:t>knob until the specimen is in </a:t>
            </a:r>
            <a:r>
              <a:rPr lang="en-US" sz="2000" dirty="0" smtClean="0"/>
              <a:t>focus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Rotate nosepiece to the </a:t>
            </a:r>
            <a:r>
              <a:rPr lang="en-US" sz="2000" dirty="0" smtClean="0"/>
              <a:t>next objective (10x).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Carefully/gently, adjust the focus knob </a:t>
            </a:r>
            <a:r>
              <a:rPr lang="en-US" sz="2000" dirty="0"/>
              <a:t>until the specimen is in </a:t>
            </a:r>
            <a:r>
              <a:rPr lang="en-US" sz="2000" dirty="0" smtClean="0"/>
              <a:t>focus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 fun: DRAW what you see!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b="1" dirty="0" smtClean="0"/>
              <a:t>REPEAT ALL steps to view your second slide!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82627" y="1419615"/>
            <a:ext cx="1606016" cy="2549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527" y="594144"/>
            <a:ext cx="1106514" cy="11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Before you go…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Click on the link in chat or here: </a:t>
            </a:r>
          </a:p>
          <a:p>
            <a:endParaRPr lang="en-US" sz="2800" dirty="0" smtClean="0"/>
          </a:p>
          <a:p>
            <a:r>
              <a:rPr lang="en-US" sz="2800" dirty="0"/>
              <a:t>Give a </a:t>
            </a:r>
            <a:r>
              <a:rPr lang="en-US" sz="2800" dirty="0">
                <a:solidFill>
                  <a:srgbClr val="00B050"/>
                </a:solidFill>
              </a:rPr>
              <a:t>Green Check </a:t>
            </a:r>
            <a:r>
              <a:rPr lang="en-US" sz="2800" dirty="0"/>
              <a:t>when you are finished.</a:t>
            </a:r>
          </a:p>
          <a:p>
            <a:pPr lvl="1"/>
            <a:r>
              <a:rPr lang="en-US" sz="2800" dirty="0"/>
              <a:t>I will check your answers and </a:t>
            </a:r>
            <a:r>
              <a:rPr lang="en-US" sz="2800" b="1" dirty="0"/>
              <a:t>move you to the Dismissal Room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889" y="355059"/>
            <a:ext cx="980480" cy="14733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7" y="3528003"/>
            <a:ext cx="608129" cy="53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435" y="837460"/>
            <a:ext cx="596090" cy="7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399" y="1331843"/>
            <a:ext cx="3880253" cy="29995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REMEMBER: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11-8 ASYNCH Lesson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must be completed by the END DATE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Wednesday, Nov 22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You are </a:t>
            </a:r>
            <a:r>
              <a:rPr lang="en-US" sz="4800" dirty="0" smtClean="0"/>
              <a:t>Dismissed!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844" y="1835590"/>
            <a:ext cx="3068879" cy="24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31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399" y="1943842"/>
            <a:ext cx="6629865" cy="2387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Microscope Lab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We’ll be using the </a:t>
            </a:r>
            <a:br>
              <a:rPr lang="en-US" sz="2800" dirty="0" smtClean="0"/>
            </a:br>
            <a:r>
              <a:rPr lang="en-US" sz="2800" b="1" dirty="0" smtClean="0"/>
              <a:t>Quiz 5_Cells Study Guide </a:t>
            </a:r>
            <a:r>
              <a:rPr lang="en-US" sz="2800" dirty="0" smtClean="0"/>
              <a:t>today!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77459" y="956376"/>
            <a:ext cx="4353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CLASS OPENER</a:t>
            </a:r>
          </a:p>
          <a:p>
            <a:pPr algn="ctr"/>
            <a:r>
              <a:rPr lang="en-US" sz="2400" b="1" dirty="0" smtClean="0"/>
              <a:t>Scientists use microscopes to make objects look smaller than they are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85" y="993613"/>
            <a:ext cx="812516" cy="705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86" y="2141917"/>
            <a:ext cx="600743" cy="739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45" y="4518101"/>
            <a:ext cx="1210140" cy="9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0120" y="2190749"/>
            <a:ext cx="7221474" cy="39723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</a:t>
            </a:r>
            <a:r>
              <a:rPr lang="en-US" dirty="0" smtClean="0"/>
              <a:t>will …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Identify the parts of a compound </a:t>
            </a:r>
            <a:r>
              <a:rPr lang="en-US" altLang="en-US" sz="2400" dirty="0" smtClean="0">
                <a:solidFill>
                  <a:srgbClr val="000000"/>
                </a:solidFill>
              </a:rPr>
              <a:t>microscope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Making and using slides to examine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2"/>
                </a:solidFill>
              </a:rPr>
              <a:t>Using the microscope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5" y="3465076"/>
            <a:ext cx="1954587" cy="339292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13019" y="4950263"/>
            <a:ext cx="4324201" cy="1560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I have the </a:t>
            </a:r>
            <a:br>
              <a:rPr lang="en-US" sz="2800" dirty="0" smtClean="0"/>
            </a:br>
            <a:r>
              <a:rPr lang="en-US" sz="2800" b="1" dirty="0" smtClean="0"/>
              <a:t>Quiz 5_Cells Study Guide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OPEN!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7" y="4779550"/>
            <a:ext cx="812516" cy="705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48" y="5771152"/>
            <a:ext cx="600743" cy="739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39" y="694181"/>
            <a:ext cx="1210140" cy="9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Mount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19" y="2194559"/>
            <a:ext cx="4093143" cy="439874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Dry </a:t>
            </a:r>
            <a:r>
              <a:rPr lang="en-US" b="1" dirty="0" smtClean="0"/>
              <a:t>Mount Preparation</a:t>
            </a:r>
            <a:endParaRPr lang="en-US" b="1" dirty="0"/>
          </a:p>
          <a:p>
            <a:pPr fontAlgn="base"/>
            <a:r>
              <a:rPr lang="en-US" dirty="0"/>
              <a:t>In a dry mount, the specimen is placed directly on the slide. </a:t>
            </a:r>
            <a:endParaRPr lang="en-US" dirty="0" smtClean="0"/>
          </a:p>
          <a:p>
            <a:pPr fontAlgn="base"/>
            <a:r>
              <a:rPr lang="en-US" dirty="0" smtClean="0"/>
              <a:t>A </a:t>
            </a:r>
            <a:r>
              <a:rPr lang="en-US" dirty="0"/>
              <a:t>cover </a:t>
            </a:r>
            <a:r>
              <a:rPr lang="en-US" dirty="0" smtClean="0"/>
              <a:t>slip (or another slide) </a:t>
            </a:r>
            <a:r>
              <a:rPr lang="en-US" dirty="0"/>
              <a:t>may be used to keep the specimen in place and to help protect the objective lens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/>
              <a:t>Dry mounts are suitable for specimens such as samples of pollen, hair, feathers or plant materials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009" y="694181"/>
            <a:ext cx="1210140" cy="906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3990" y="187162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Quiz 5_Cells Study Guide </a:t>
            </a:r>
            <a:endParaRPr lang="en-US" dirty="0"/>
          </a:p>
        </p:txBody>
      </p:sp>
      <p:pic>
        <p:nvPicPr>
          <p:cNvPr id="8" name="Content Placeholder 7" descr="Screen Shot 2013-10-24 at 8.16.37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68" y="2995445"/>
            <a:ext cx="3647681" cy="29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466344"/>
            <a:ext cx="7757051" cy="136211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YOUR TURN: </a:t>
            </a:r>
            <a:r>
              <a:rPr lang="en-US" dirty="0" smtClean="0"/>
              <a:t>Dry Mount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544" y="2194560"/>
            <a:ext cx="4323920" cy="454914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Dry </a:t>
            </a:r>
            <a:r>
              <a:rPr lang="en-US" b="1" dirty="0" smtClean="0"/>
              <a:t>Mount Preparation</a:t>
            </a:r>
            <a:endParaRPr lang="en-US" b="1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PICK your item </a:t>
            </a:r>
            <a:r>
              <a:rPr lang="en-US" sz="1400" dirty="0" smtClean="0"/>
              <a:t>(such as one above)</a:t>
            </a:r>
            <a:r>
              <a:rPr lang="en-US" dirty="0" smtClean="0"/>
              <a:t>, and create a dry mount slide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THEN, set it aside.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 smtClean="0"/>
              <a:t>Make sure to HOLD the slide and/or coverslip by the EDGES of the slide!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009" y="694181"/>
            <a:ext cx="1210140" cy="906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3990" y="187162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Quiz 5_Cells Study Guide </a:t>
            </a:r>
            <a:endParaRPr lang="en-US" dirty="0"/>
          </a:p>
        </p:txBody>
      </p:sp>
      <p:pic>
        <p:nvPicPr>
          <p:cNvPr id="8" name="Content Placeholder 7" descr="Screen Shot 2013-10-24 at 8.16.37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31" y="3011487"/>
            <a:ext cx="3647681" cy="2915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57" y="694181"/>
            <a:ext cx="882919" cy="90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6" y="6093306"/>
            <a:ext cx="534347" cy="463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4" y="5356109"/>
            <a:ext cx="314469" cy="387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7293" y="5362311"/>
            <a:ext cx="314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 am making my slide.</a:t>
            </a:r>
          </a:p>
          <a:p>
            <a:endParaRPr lang="en-US" sz="2400" b="1" dirty="0"/>
          </a:p>
          <a:p>
            <a:r>
              <a:rPr lang="en-US" sz="2400" b="1" dirty="0" smtClean="0"/>
              <a:t>My slide is ready!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71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POPCORN TIME:</a:t>
            </a:r>
            <a:br>
              <a:rPr lang="en-US" dirty="0" smtClean="0"/>
            </a:br>
            <a:r>
              <a:rPr lang="en-US" dirty="0" smtClean="0"/>
              <a:t>Wet Mount Slide of the Letter “e”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0497" y="2194560"/>
            <a:ext cx="3183357" cy="3986784"/>
          </a:xfrm>
        </p:spPr>
        <p:txBody>
          <a:bodyPr/>
          <a:lstStyle/>
          <a:p>
            <a:r>
              <a:rPr lang="en-US" sz="2000" dirty="0"/>
              <a:t>CLICK on the video link!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RED X you are watching the </a:t>
            </a:r>
            <a:r>
              <a:rPr lang="en-US" sz="2000" dirty="0" smtClean="0"/>
              <a:t>video</a:t>
            </a:r>
          </a:p>
          <a:p>
            <a:pPr marL="0" indent="0">
              <a:buNone/>
            </a:pPr>
            <a:r>
              <a:rPr lang="en-US" sz="2000" dirty="0" smtClean="0"/>
              <a:t>Green </a:t>
            </a:r>
            <a:r>
              <a:rPr lang="en-US" sz="2000" dirty="0"/>
              <a:t>check when you have the answer!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2976" y="2168392"/>
            <a:ext cx="2990850" cy="283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1" y="4980673"/>
            <a:ext cx="5791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Be prepared to answer: 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dirty="0" smtClean="0"/>
              <a:t>What will you need to get to make this slide?</a:t>
            </a:r>
            <a:br>
              <a:rPr lang="en-US" sz="2400" dirty="0" smtClean="0"/>
            </a:br>
            <a:r>
              <a:rPr lang="en-US" sz="2000" dirty="0" smtClean="0"/>
              <a:t>(that you do not have yet)</a:t>
            </a:r>
            <a:br>
              <a:rPr lang="en-US" sz="2000" dirty="0" smtClean="0"/>
            </a:br>
            <a:r>
              <a:rPr lang="en-US" sz="2400" dirty="0" smtClean="0"/>
              <a:t>WHY haven’t I told you to get this yet?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8" y="4489092"/>
            <a:ext cx="534347" cy="463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8" y="3800913"/>
            <a:ext cx="314469" cy="387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120" y="466344"/>
            <a:ext cx="1262731" cy="13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</a:rPr>
              <a:t>YOUR TURN: 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dirty="0" smtClean="0"/>
              <a:t>Preparing </a:t>
            </a:r>
            <a:r>
              <a:rPr lang="en-US" dirty="0" smtClean="0"/>
              <a:t>a Wet Mount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2099467"/>
            <a:ext cx="8610650" cy="4236633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2100" dirty="0"/>
              <a:t>Place a </a:t>
            </a:r>
            <a:r>
              <a:rPr lang="en-US" sz="2100" dirty="0"/>
              <a:t>sample (</a:t>
            </a:r>
            <a:r>
              <a:rPr lang="en-US" sz="2100" b="1" dirty="0"/>
              <a:t>the letter “e”</a:t>
            </a:r>
            <a:r>
              <a:rPr lang="en-US" sz="2100" dirty="0"/>
              <a:t>) </a:t>
            </a:r>
            <a:r>
              <a:rPr lang="en-US" sz="2100" dirty="0"/>
              <a:t>on the slide.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100" dirty="0"/>
              <a:t>Using a pipette, place a drop of water on the </a:t>
            </a:r>
            <a:r>
              <a:rPr lang="en-US" sz="2100" dirty="0" smtClean="0"/>
              <a:t>specimen (</a:t>
            </a:r>
            <a:r>
              <a:rPr lang="en-US" sz="2100" b="1" dirty="0" smtClean="0"/>
              <a:t>the letter “e”</a:t>
            </a:r>
            <a:r>
              <a:rPr lang="en-US" sz="2100" dirty="0" smtClean="0"/>
              <a:t>). </a:t>
            </a:r>
            <a:endParaRPr lang="en-US" sz="21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2100" dirty="0"/>
              <a:t>Then place on edge of the cover slip over the sample </a:t>
            </a:r>
            <a:r>
              <a:rPr lang="en-US" sz="2100" dirty="0" smtClean="0"/>
              <a:t>(at a 45 degree angle) and </a:t>
            </a:r>
            <a:r>
              <a:rPr lang="en-US" sz="2100" dirty="0"/>
              <a:t>carefully lower the cover slip into place. </a:t>
            </a:r>
            <a:endParaRPr lang="en-US" sz="2100" dirty="0" smtClean="0"/>
          </a:p>
          <a:p>
            <a:pPr lvl="1" fontAlgn="base"/>
            <a:r>
              <a:rPr lang="en-US" sz="1900" dirty="0" smtClean="0"/>
              <a:t>This </a:t>
            </a:r>
            <a:r>
              <a:rPr lang="en-US" sz="1900" dirty="0"/>
              <a:t>method will help prevent air bubbles from being trapped under the cover slip</a:t>
            </a:r>
            <a:r>
              <a:rPr lang="en-US" sz="1900" dirty="0" smtClean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THEN, set it aside.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Make sure to HOLD the slide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and/or </a:t>
            </a:r>
            <a:r>
              <a:rPr lang="en-US" dirty="0"/>
              <a:t>coverslip by the EDGES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slide</a:t>
            </a:r>
            <a:r>
              <a:rPr lang="en-US" dirty="0" smtClean="0"/>
              <a:t>!</a:t>
            </a:r>
            <a:endParaRPr lang="en-US" sz="1900" dirty="0"/>
          </a:p>
          <a:p>
            <a:endParaRPr lang="en-US" sz="21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658516" y="4356451"/>
            <a:ext cx="2719220" cy="1578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524" y="694181"/>
            <a:ext cx="1210140" cy="9064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3990" y="187162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Quiz 5_Cells Study Guide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908" y="694181"/>
            <a:ext cx="906437" cy="906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03" y="6304774"/>
            <a:ext cx="534347" cy="463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6190703"/>
            <a:ext cx="314469" cy="387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9815" y="6170683"/>
            <a:ext cx="314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 am making my slide.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3282" y="6226089"/>
            <a:ext cx="314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My slide is ready!</a:t>
            </a:r>
          </a:p>
        </p:txBody>
      </p:sp>
    </p:spTree>
    <p:extLst>
      <p:ext uri="{BB962C8B-B14F-4D97-AF65-F5344CB8AC3E}">
        <p14:creationId xmlns:p14="http://schemas.microsoft.com/office/powerpoint/2010/main" val="6170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912" y="466344"/>
            <a:ext cx="5220266" cy="1187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FROM the Study Guide!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chemeClr val="accent1"/>
                </a:solidFill>
              </a:rPr>
              <a:t>Quiz 5_Cells Study Guide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3494"/>
            <a:ext cx="9130251" cy="5338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637" y="606700"/>
            <a:ext cx="1210140" cy="906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18" y="466344"/>
            <a:ext cx="3931641" cy="22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30"/>
          <p:cNvSpPr txBox="1">
            <a:spLocks noChangeArrowheads="1"/>
          </p:cNvSpPr>
          <p:nvPr/>
        </p:nvSpPr>
        <p:spPr bwMode="auto">
          <a:xfrm>
            <a:off x="9743156" y="7713684"/>
            <a:ext cx="4937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Base</a:t>
            </a:r>
          </a:p>
        </p:txBody>
      </p:sp>
      <p:pic>
        <p:nvPicPr>
          <p:cNvPr id="19467" name="Picture 2" descr="http://o.aolcdn.com/hss/storage/fss/55375110e4df3a769d3cb40ee7a80895/microsco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78" y="1800388"/>
            <a:ext cx="3419411" cy="50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Rectangle 1"/>
          <p:cNvSpPr>
            <a:spLocks noChangeArrowheads="1"/>
          </p:cNvSpPr>
          <p:nvPr/>
        </p:nvSpPr>
        <p:spPr bwMode="auto">
          <a:xfrm>
            <a:off x="8495381" y="6535759"/>
            <a:ext cx="1757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gency FB" charset="0"/>
              </a:rPr>
              <a:t>under the base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9480" name="Rectangle 2"/>
          <p:cNvSpPr>
            <a:spLocks noChangeArrowheads="1"/>
          </p:cNvSpPr>
          <p:nvPr/>
        </p:nvSpPr>
        <p:spPr bwMode="auto">
          <a:xfrm>
            <a:off x="8750968" y="5849959"/>
            <a:ext cx="760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gency FB" charset="0"/>
              </a:rPr>
              <a:t>arm 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OUR k12 Microscope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14441" y="2129247"/>
            <a:ext cx="1038152" cy="3085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05717" y="5355771"/>
            <a:ext cx="746876" cy="4486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38193" y="4329194"/>
            <a:ext cx="927862" cy="0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66225" y="5037159"/>
            <a:ext cx="686368" cy="3087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2506967" y="4001896"/>
            <a:ext cx="1675442" cy="1056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506967" y="2923452"/>
            <a:ext cx="2195294" cy="13073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554231" y="5433722"/>
            <a:ext cx="958472" cy="17352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738277" y="5849959"/>
            <a:ext cx="614316" cy="2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2514905" y="4668048"/>
            <a:ext cx="2253674" cy="870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41179" y="1943308"/>
            <a:ext cx="176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Eyepiece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87117" y="4045886"/>
            <a:ext cx="259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Revolving </a:t>
            </a:r>
            <a:r>
              <a:rPr lang="en-US" sz="2000" b="1" dirty="0" smtClean="0"/>
              <a:t>nosepiece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87117" y="4782063"/>
            <a:ext cx="176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Stage clips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387117" y="5181408"/>
            <a:ext cx="76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Stage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311108" y="5663239"/>
            <a:ext cx="27701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Light </a:t>
            </a:r>
            <a:r>
              <a:rPr lang="en-US" sz="2000" b="1" dirty="0" smtClean="0"/>
              <a:t>source</a:t>
            </a:r>
            <a:br>
              <a:rPr lang="en-US" sz="2000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You MUST have LIGHT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Enter the end of the prism!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5221" y="2707731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Body tube</a:t>
            </a:r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1903004" y="3795315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Arm</a:t>
            </a:r>
            <a:endParaRPr 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1325835" y="4500316"/>
            <a:ext cx="124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Objectives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4x, 10x, 40x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0444" y="5235420"/>
            <a:ext cx="275748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b="1" dirty="0" smtClean="0"/>
              <a:t>	Adjustment Knob </a:t>
            </a:r>
            <a:br>
              <a:rPr lang="en-US" b="1" dirty="0" smtClean="0"/>
            </a:br>
            <a:r>
              <a:rPr lang="en-US" sz="1600" b="1" dirty="0" smtClean="0">
                <a:solidFill>
                  <a:srgbClr val="0070C0"/>
                </a:solidFill>
              </a:rPr>
              <a:t>(JUST the ONE)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DO NOT USE the 40x objective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427359" y="6415337"/>
            <a:ext cx="1167392" cy="3766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796505" y="6219176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66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7775</TotalTime>
  <Words>573</Words>
  <Application>Microsoft Office PowerPoint</Application>
  <PresentationFormat>On-screen Show (4:3)</PresentationFormat>
  <Paragraphs>112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Agency FB</vt:lpstr>
      <vt:lpstr>Arial Black</vt:lpstr>
      <vt:lpstr>Calibri</vt:lpstr>
      <vt:lpstr>Wingdings</vt:lpstr>
      <vt:lpstr>Educational subjects 16x9</vt:lpstr>
      <vt:lpstr>Before we start… DID you do your Homework?</vt:lpstr>
      <vt:lpstr>Microscope Lab</vt:lpstr>
      <vt:lpstr>Objectives</vt:lpstr>
      <vt:lpstr>Dry Mount Slide</vt:lpstr>
      <vt:lpstr>YOUR TURN: Dry Mount Slide</vt:lpstr>
      <vt:lpstr>POPCORN TIME: Wet Mount Slide of the Letter “e”</vt:lpstr>
      <vt:lpstr>YOUR TURN:  Preparing a Wet Mount Slide</vt:lpstr>
      <vt:lpstr>FROM the Study Guide! Quiz 5_Cells Study Guide</vt:lpstr>
      <vt:lpstr>OUR k12 Microscope</vt:lpstr>
      <vt:lpstr>Pulse Check!!  </vt:lpstr>
      <vt:lpstr>USING Our k12 Microscope</vt:lpstr>
      <vt:lpstr>Before you go…</vt:lpstr>
      <vt:lpstr>REMEMBER: 11-8 ASYNCH Lesson must be completed by the END DATE Wednesday, Nov 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Cells</dc:title>
  <dc:creator>Staff</dc:creator>
  <cp:lastModifiedBy>TAMMY BARGER</cp:lastModifiedBy>
  <cp:revision>130</cp:revision>
  <dcterms:created xsi:type="dcterms:W3CDTF">2016-09-29T12:47:17Z</dcterms:created>
  <dcterms:modified xsi:type="dcterms:W3CDTF">2017-11-10T02:29:05Z</dcterms:modified>
</cp:coreProperties>
</file>