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1"/>
  </p:notesMasterIdLst>
  <p:handoutMasterIdLst>
    <p:handoutMasterId r:id="rId12"/>
  </p:handoutMasterIdLst>
  <p:sldIdLst>
    <p:sldId id="292" r:id="rId3"/>
    <p:sldId id="267" r:id="rId4"/>
    <p:sldId id="270" r:id="rId5"/>
    <p:sldId id="281" r:id="rId6"/>
    <p:sldId id="284" r:id="rId7"/>
    <p:sldId id="289" r:id="rId8"/>
    <p:sldId id="290" r:id="rId9"/>
    <p:sldId id="29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8" autoAdjust="0"/>
    <p:restoredTop sz="89087" autoAdjust="0"/>
  </p:normalViewPr>
  <p:slideViewPr>
    <p:cSldViewPr snapToGrid="0">
      <p:cViewPr varScale="1">
        <p:scale>
          <a:sx n="57" d="100"/>
          <a:sy n="57" d="100"/>
        </p:scale>
        <p:origin x="648" y="66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3/23/2018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3/23/2018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vasivespeciesinfo.gov/plants/main.shtml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invasivespeciesinfo.gov/microbes/main.shtml" TargetMode="External"/><Relationship Id="rId5" Type="http://schemas.openxmlformats.org/officeDocument/2006/relationships/hyperlink" Target="https://www.invasivespeciesinfo.gov/aquatics/main.shtml" TargetMode="External"/><Relationship Id="rId4" Type="http://schemas.openxmlformats.org/officeDocument/2006/relationships/hyperlink" Target="https://www.invasivespeciesinfo.gov/animals/main.shtml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Invasive</a:t>
            </a:r>
            <a:r>
              <a:rPr lang="en-US" baseline="0" dirty="0" smtClean="0"/>
              <a:t> Species: the basics </a:t>
            </a:r>
            <a:r>
              <a:rPr lang="en-US" dirty="0" smtClean="0"/>
              <a:t>(6:15)  </a:t>
            </a:r>
          </a:p>
          <a:p>
            <a:r>
              <a:rPr lang="en-US" dirty="0" smtClean="0"/>
              <a:t>WATCH: https://www.youtube.com/watch?v=yIgysZ5Hho8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91D0-8E1B-49C7-849B-A28568D944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840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45BAD-0D9B-475D-8E17-0ABACF5D106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271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22288" indent="0">
              <a:lnSpc>
                <a:spcPct val="120000"/>
              </a:lnSpc>
              <a:spcBef>
                <a:spcPts val="0"/>
              </a:spcBef>
              <a:buFont typeface="+mj-lt"/>
              <a:buNone/>
            </a:pPr>
            <a:r>
              <a:rPr lang="en-US" sz="1200" dirty="0" smtClean="0"/>
              <a:t>Invasive Plants: </a:t>
            </a:r>
            <a:br>
              <a:rPr lang="en-US" sz="1200" dirty="0" smtClean="0"/>
            </a:br>
            <a:r>
              <a:rPr lang="en-US" sz="1200" u="sng" dirty="0" smtClean="0">
                <a:hlinkClick r:id="rId3"/>
              </a:rPr>
              <a:t>https://www.invasivespeciesinfo.gov/plants/main.shtml</a:t>
            </a:r>
            <a:r>
              <a:rPr lang="en-US" sz="1200" dirty="0" smtClean="0"/>
              <a:t> </a:t>
            </a:r>
          </a:p>
          <a:p>
            <a:pPr marL="522288" indent="0">
              <a:lnSpc>
                <a:spcPct val="120000"/>
              </a:lnSpc>
              <a:spcBef>
                <a:spcPts val="0"/>
              </a:spcBef>
              <a:buFont typeface="+mj-lt"/>
              <a:buNone/>
            </a:pPr>
            <a:r>
              <a:rPr lang="en-US" sz="1200" dirty="0" smtClean="0"/>
              <a:t>Invasive Animals: </a:t>
            </a:r>
            <a:br>
              <a:rPr lang="en-US" sz="1200" dirty="0" smtClean="0"/>
            </a:br>
            <a:r>
              <a:rPr lang="en-US" sz="1200" u="sng" dirty="0" smtClean="0">
                <a:hlinkClick r:id="rId4"/>
              </a:rPr>
              <a:t>https://www.invasivespeciesinfo.gov/animals/main.shtml</a:t>
            </a:r>
            <a:r>
              <a:rPr lang="en-US" sz="1200" dirty="0" smtClean="0"/>
              <a:t> </a:t>
            </a:r>
          </a:p>
          <a:p>
            <a:pPr marL="522288" indent="0">
              <a:lnSpc>
                <a:spcPct val="120000"/>
              </a:lnSpc>
              <a:spcBef>
                <a:spcPts val="0"/>
              </a:spcBef>
              <a:buFont typeface="+mj-lt"/>
              <a:buNone/>
            </a:pPr>
            <a:r>
              <a:rPr lang="en-US" sz="1200" dirty="0" smtClean="0"/>
              <a:t>Invasive Aquatic Organisms (plant &amp; animal): </a:t>
            </a:r>
            <a:br>
              <a:rPr lang="en-US" sz="1200" dirty="0" smtClean="0"/>
            </a:br>
            <a:r>
              <a:rPr lang="en-US" sz="1200" u="sng" dirty="0" smtClean="0">
                <a:hlinkClick r:id="rId5"/>
              </a:rPr>
              <a:t>https://www.invasivespeciesinfo.gov/aquatics/main.shtml</a:t>
            </a:r>
            <a:r>
              <a:rPr lang="en-US" sz="1200" dirty="0" smtClean="0"/>
              <a:t> </a:t>
            </a:r>
          </a:p>
          <a:p>
            <a:pPr marL="522288" indent="0">
              <a:lnSpc>
                <a:spcPct val="120000"/>
              </a:lnSpc>
              <a:spcBef>
                <a:spcPts val="0"/>
              </a:spcBef>
              <a:buFont typeface="+mj-lt"/>
              <a:buNone/>
            </a:pPr>
            <a:r>
              <a:rPr lang="en-US" sz="1200" dirty="0" smtClean="0"/>
              <a:t>Invasive Microbes: </a:t>
            </a:r>
            <a:br>
              <a:rPr lang="en-US" sz="1200" dirty="0" smtClean="0"/>
            </a:br>
            <a:r>
              <a:rPr lang="en-US" sz="1200" u="sng" dirty="0" smtClean="0">
                <a:hlinkClick r:id="rId6"/>
              </a:rPr>
              <a:t>https://www.invasivespeciesinfo.gov/microbes/main.shtml</a:t>
            </a:r>
            <a:r>
              <a:rPr lang="en-US" sz="120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886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Link in Class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91D0-8E1B-49C7-849B-A28568D944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451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45BAD-0D9B-475D-8E17-0ABACF5D106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85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49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seup of colorful seashells" title="Slide Design Pictur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1714" cy="4624183"/>
          </a:xfrm>
          <a:prstGeom prst="rect">
            <a:avLst/>
          </a:prstGeom>
        </p:spPr>
      </p:pic>
      <p:sp useBgFill="1">
        <p:nvSpPr>
          <p:cNvPr id="7" name="Rectangle 6"/>
          <p:cNvSpPr/>
          <p:nvPr/>
        </p:nvSpPr>
        <p:spPr bwMode="white">
          <a:xfrm>
            <a:off x="0" y="3074522"/>
            <a:ext cx="9151416" cy="3783479"/>
          </a:xfrm>
          <a:custGeom>
            <a:avLst/>
            <a:gdLst/>
            <a:ahLst/>
            <a:cxnLst/>
            <a:rect l="l" t="t" r="r" b="b"/>
            <a:pathLst>
              <a:path w="12201888" h="3783479">
                <a:moveTo>
                  <a:pt x="12201888" y="0"/>
                </a:moveTo>
                <a:cubicBezTo>
                  <a:pt x="12200429" y="1116741"/>
                  <a:pt x="12191467" y="2278498"/>
                  <a:pt x="12188825" y="3404540"/>
                </a:cubicBezTo>
                <a:lnTo>
                  <a:pt x="12188825" y="3554879"/>
                </a:lnTo>
                <a:lnTo>
                  <a:pt x="12188825" y="3690879"/>
                </a:lnTo>
                <a:lnTo>
                  <a:pt x="12188825" y="3707279"/>
                </a:lnTo>
                <a:lnTo>
                  <a:pt x="12188825" y="3783479"/>
                </a:lnTo>
                <a:lnTo>
                  <a:pt x="0" y="3783479"/>
                </a:lnTo>
                <a:lnTo>
                  <a:pt x="0" y="3707279"/>
                </a:lnTo>
                <a:lnTo>
                  <a:pt x="0" y="3554879"/>
                </a:lnTo>
                <a:lnTo>
                  <a:pt x="0" y="641399"/>
                </a:lnTo>
                <a:cubicBezTo>
                  <a:pt x="3601335" y="-419044"/>
                  <a:pt x="9102102" y="1605485"/>
                  <a:pt x="1220188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0" name="Freeform 9"/>
          <p:cNvSpPr/>
          <p:nvPr/>
        </p:nvSpPr>
        <p:spPr>
          <a:xfrm rot="21388434">
            <a:off x="9177" y="2969834"/>
            <a:ext cx="9127430" cy="1238081"/>
          </a:xfrm>
          <a:custGeom>
            <a:avLst/>
            <a:gdLst/>
            <a:ahLst/>
            <a:cxnLst/>
            <a:rect l="l" t="t" r="r" b="b"/>
            <a:pathLst>
              <a:path w="12169907" h="1238081">
                <a:moveTo>
                  <a:pt x="2807331" y="101460"/>
                </a:moveTo>
                <a:cubicBezTo>
                  <a:pt x="6135545" y="328205"/>
                  <a:pt x="6673951" y="1596392"/>
                  <a:pt x="12165744" y="982579"/>
                </a:cubicBezTo>
                <a:lnTo>
                  <a:pt x="12160227" y="1072100"/>
                </a:lnTo>
                <a:cubicBezTo>
                  <a:pt x="5416860" y="1825439"/>
                  <a:pt x="6141899" y="-258272"/>
                  <a:pt x="0" y="232833"/>
                </a:cubicBezTo>
                <a:lnTo>
                  <a:pt x="5492" y="143708"/>
                </a:lnTo>
                <a:cubicBezTo>
                  <a:pt x="1145422" y="52200"/>
                  <a:pt x="2048826" y="49784"/>
                  <a:pt x="2807331" y="101460"/>
                </a:cubicBezTo>
                <a:close/>
                <a:moveTo>
                  <a:pt x="2811494" y="33894"/>
                </a:moveTo>
                <a:cubicBezTo>
                  <a:pt x="6139708" y="260639"/>
                  <a:pt x="6678114" y="1528826"/>
                  <a:pt x="12169907" y="915013"/>
                </a:cubicBezTo>
                <a:lnTo>
                  <a:pt x="12168059" y="945013"/>
                </a:lnTo>
                <a:cubicBezTo>
                  <a:pt x="5424692" y="1698351"/>
                  <a:pt x="6149730" y="-385359"/>
                  <a:pt x="7832" y="105746"/>
                </a:cubicBezTo>
                <a:lnTo>
                  <a:pt x="9656" y="76142"/>
                </a:lnTo>
                <a:cubicBezTo>
                  <a:pt x="1149586" y="-15366"/>
                  <a:pt x="2052990" y="-17782"/>
                  <a:pt x="2811494" y="33894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90000"/>
                  <a:lumMod val="80000"/>
                  <a:lumOff val="20000"/>
                </a:schemeClr>
              </a:gs>
              <a:gs pos="18000">
                <a:schemeClr val="bg2">
                  <a:lumMod val="92000"/>
                </a:schemeClr>
              </a:gs>
              <a:gs pos="37000">
                <a:schemeClr val="bg2">
                  <a:alpha val="90000"/>
                  <a:lumMod val="91000"/>
                </a:schemeClr>
              </a:gs>
              <a:gs pos="100000">
                <a:schemeClr val="bg2">
                  <a:lumMod val="80000"/>
                  <a:lumOff val="20000"/>
                </a:schemeClr>
              </a:gs>
            </a:gsLst>
            <a:path path="shape">
              <a:fillToRect l="50000" t="50000" r="50000" b="50000"/>
            </a:path>
          </a:gradFill>
          <a:ln w="254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sz="1800"/>
          </a:p>
        </p:txBody>
      </p:sp>
      <p:sp>
        <p:nvSpPr>
          <p:cNvPr id="11" name="Freeform 10"/>
          <p:cNvSpPr/>
          <p:nvPr/>
        </p:nvSpPr>
        <p:spPr>
          <a:xfrm rot="21388434">
            <a:off x="22254" y="2764069"/>
            <a:ext cx="9154392" cy="1559261"/>
          </a:xfrm>
          <a:custGeom>
            <a:avLst/>
            <a:gdLst/>
            <a:ahLst/>
            <a:cxnLst/>
            <a:rect l="l" t="t" r="r" b="b"/>
            <a:pathLst>
              <a:path w="12205856" h="1559261">
                <a:moveTo>
                  <a:pt x="12190266" y="1521455"/>
                </a:moveTo>
                <a:lnTo>
                  <a:pt x="12190701" y="1521482"/>
                </a:lnTo>
                <a:lnTo>
                  <a:pt x="12188851" y="1559261"/>
                </a:lnTo>
                <a:lnTo>
                  <a:pt x="12188416" y="1559245"/>
                </a:lnTo>
                <a:close/>
                <a:moveTo>
                  <a:pt x="12205856" y="208119"/>
                </a:moveTo>
                <a:lnTo>
                  <a:pt x="12203734" y="242562"/>
                </a:lnTo>
                <a:cubicBezTo>
                  <a:pt x="6796720" y="1874914"/>
                  <a:pt x="3447529" y="-395170"/>
                  <a:pt x="0" y="109344"/>
                </a:cubicBezTo>
                <a:lnTo>
                  <a:pt x="2124" y="74883"/>
                </a:lnTo>
                <a:cubicBezTo>
                  <a:pt x="3449654" y="-429611"/>
                  <a:pt x="6798843" y="1840472"/>
                  <a:pt x="12205856" y="208119"/>
                </a:cubicBezTo>
                <a:close/>
              </a:path>
            </a:pathLst>
          </a:custGeom>
          <a:gradFill>
            <a:gsLst>
              <a:gs pos="36000">
                <a:schemeClr val="bg2">
                  <a:alpha val="30000"/>
                  <a:lumMod val="0"/>
                  <a:lumOff val="100000"/>
                </a:schemeClr>
              </a:gs>
              <a:gs pos="100000">
                <a:schemeClr val="bg2">
                  <a:alpha val="48000"/>
                </a:schemeClr>
              </a:gs>
            </a:gsLst>
            <a:lin ang="2700000" scaled="1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sz="1800"/>
          </a:p>
        </p:txBody>
      </p:sp>
      <p:sp>
        <p:nvSpPr>
          <p:cNvPr id="12" name="Freeform 11"/>
          <p:cNvSpPr/>
          <p:nvPr/>
        </p:nvSpPr>
        <p:spPr>
          <a:xfrm rot="21388434">
            <a:off x="-3439" y="3108508"/>
            <a:ext cx="9161365" cy="1052652"/>
          </a:xfrm>
          <a:custGeom>
            <a:avLst/>
            <a:gdLst/>
            <a:ahLst/>
            <a:cxnLst/>
            <a:rect l="l" t="t" r="r" b="b"/>
            <a:pathLst>
              <a:path w="12215153" h="1052652">
                <a:moveTo>
                  <a:pt x="12199582" y="613499"/>
                </a:moveTo>
                <a:lnTo>
                  <a:pt x="12196535" y="662961"/>
                </a:lnTo>
                <a:cubicBezTo>
                  <a:pt x="8659170" y="1895884"/>
                  <a:pt x="3236150" y="-250863"/>
                  <a:pt x="0" y="412868"/>
                </a:cubicBezTo>
                <a:lnTo>
                  <a:pt x="3057" y="363268"/>
                </a:lnTo>
                <a:cubicBezTo>
                  <a:pt x="3239190" y="-300459"/>
                  <a:pt x="8662172" y="1846263"/>
                  <a:pt x="12199582" y="613499"/>
                </a:cubicBezTo>
                <a:close/>
                <a:moveTo>
                  <a:pt x="12208353" y="471141"/>
                </a:moveTo>
                <a:lnTo>
                  <a:pt x="12202868" y="560177"/>
                </a:lnTo>
                <a:cubicBezTo>
                  <a:pt x="8665592" y="1793383"/>
                  <a:pt x="3242519" y="-353436"/>
                  <a:pt x="6325" y="310230"/>
                </a:cubicBezTo>
                <a:lnTo>
                  <a:pt x="11827" y="220949"/>
                </a:lnTo>
                <a:cubicBezTo>
                  <a:pt x="3247993" y="-442711"/>
                  <a:pt x="8670998" y="1704066"/>
                  <a:pt x="12208353" y="471141"/>
                </a:cubicBezTo>
                <a:close/>
                <a:moveTo>
                  <a:pt x="12215153" y="360807"/>
                </a:moveTo>
                <a:lnTo>
                  <a:pt x="12212631" y="401743"/>
                </a:lnTo>
                <a:cubicBezTo>
                  <a:pt x="8696050" y="1669577"/>
                  <a:pt x="3274141" y="-472216"/>
                  <a:pt x="15523" y="160967"/>
                </a:cubicBezTo>
                <a:lnTo>
                  <a:pt x="18051" y="119938"/>
                </a:lnTo>
                <a:cubicBezTo>
                  <a:pt x="3276657" y="-513245"/>
                  <a:pt x="8698537" y="1628531"/>
                  <a:pt x="12215153" y="360807"/>
                </a:cubicBezTo>
                <a:close/>
              </a:path>
            </a:pathLst>
          </a:custGeom>
          <a:gradFill>
            <a:gsLst>
              <a:gs pos="36000">
                <a:schemeClr val="bg2">
                  <a:alpha val="47000"/>
                  <a:lumMod val="0"/>
                  <a:lumOff val="100000"/>
                </a:schemeClr>
              </a:gs>
              <a:gs pos="100000">
                <a:schemeClr val="bg2">
                  <a:alpha val="82000"/>
                  <a:lumMod val="87000"/>
                  <a:lumOff val="13000"/>
                </a:schemeClr>
              </a:gs>
            </a:gsLst>
            <a:path path="rect">
              <a:fillToRect l="100000" t="100000"/>
            </a:path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0361" y="3937322"/>
            <a:ext cx="7200900" cy="1625279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0361" y="5641975"/>
            <a:ext cx="7200900" cy="9141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none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3/23/2018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3/23/2018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3/23/2018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60" y="1928554"/>
            <a:ext cx="7200900" cy="226244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360" y="4267201"/>
            <a:ext cx="7200900" cy="934527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3/23/2018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0360" y="1828800"/>
            <a:ext cx="3486149" cy="3962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075" y="1828800"/>
            <a:ext cx="3486150" cy="3962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A72D1-64D5-4552-ACDD-1CCE5F7F800D}" type="datetimeFigureOut">
              <a:rPr lang="en-US"/>
              <a:t>3/23/2018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3F29E-967E-4B69-BEAA-E3504E4378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694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360" y="1777042"/>
            <a:ext cx="3483864" cy="941716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0360" y="2743200"/>
            <a:ext cx="3483864" cy="304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103120">
              <a:defRPr sz="1600"/>
            </a:lvl6pPr>
            <a:lvl7pPr marL="2103120">
              <a:defRPr sz="1600"/>
            </a:lvl7pPr>
            <a:lvl8pPr marL="2103120">
              <a:defRPr sz="1600"/>
            </a:lvl8pPr>
            <a:lvl9pPr marL="210312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7397" y="1777042"/>
            <a:ext cx="3483864" cy="941716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7397" y="2743200"/>
            <a:ext cx="3483864" cy="304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103120">
              <a:defRPr sz="1600"/>
            </a:lvl6pPr>
            <a:lvl7pPr marL="2103120">
              <a:defRPr sz="1600"/>
            </a:lvl7pPr>
            <a:lvl8pPr marL="2103120">
              <a:defRPr sz="1600"/>
            </a:lvl8pPr>
            <a:lvl9pPr marL="210312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3/23/2018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3/23/2018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3/23/2018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010" y="533401"/>
            <a:ext cx="3429001" cy="2743199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7910" y="533401"/>
            <a:ext cx="4457702" cy="5257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010" y="3429001"/>
            <a:ext cx="3429000" cy="236219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8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3/23/2018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3"/>
            <a:ext cx="4914989" cy="6004510"/>
          </a:xfrm>
          <a:custGeom>
            <a:avLst/>
            <a:gdLst/>
            <a:ahLst/>
            <a:cxnLst/>
            <a:rect l="l" t="t" r="r" b="b"/>
            <a:pathLst>
              <a:path w="6551611" h="6004510">
                <a:moveTo>
                  <a:pt x="0" y="0"/>
                </a:moveTo>
                <a:lnTo>
                  <a:pt x="6551611" y="0"/>
                </a:lnTo>
                <a:lnTo>
                  <a:pt x="6551611" y="6004510"/>
                </a:lnTo>
                <a:cubicBezTo>
                  <a:pt x="4321482" y="5960049"/>
                  <a:pt x="2628293" y="5340418"/>
                  <a:pt x="0" y="5768658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6788" y="533402"/>
            <a:ext cx="3429894" cy="2743199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000" b="0" i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6787" y="3429002"/>
            <a:ext cx="3429893" cy="236219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3/23/2018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303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439" y="5374940"/>
            <a:ext cx="9180085" cy="1559261"/>
            <a:chOff x="-4585" y="2764068"/>
            <a:chExt cx="12240113" cy="1559261"/>
          </a:xfrm>
        </p:grpSpPr>
        <p:sp>
          <p:nvSpPr>
            <p:cNvPr id="9" name="Freeform 8"/>
            <p:cNvSpPr/>
            <p:nvPr/>
          </p:nvSpPr>
          <p:spPr>
            <a:xfrm rot="21388434">
              <a:off x="12235" y="2982534"/>
              <a:ext cx="12169907" cy="1238081"/>
            </a:xfrm>
            <a:custGeom>
              <a:avLst/>
              <a:gdLst/>
              <a:ahLst/>
              <a:cxnLst/>
              <a:rect l="l" t="t" r="r" b="b"/>
              <a:pathLst>
                <a:path w="12169907" h="1238081">
                  <a:moveTo>
                    <a:pt x="2807331" y="101460"/>
                  </a:moveTo>
                  <a:cubicBezTo>
                    <a:pt x="6135545" y="328205"/>
                    <a:pt x="6673951" y="1596392"/>
                    <a:pt x="12165744" y="982579"/>
                  </a:cubicBezTo>
                  <a:lnTo>
                    <a:pt x="12160227" y="1072100"/>
                  </a:lnTo>
                  <a:cubicBezTo>
                    <a:pt x="5416860" y="1825439"/>
                    <a:pt x="6141899" y="-258272"/>
                    <a:pt x="0" y="232833"/>
                  </a:cubicBezTo>
                  <a:lnTo>
                    <a:pt x="5492" y="143708"/>
                  </a:lnTo>
                  <a:cubicBezTo>
                    <a:pt x="1145422" y="52200"/>
                    <a:pt x="2048826" y="49784"/>
                    <a:pt x="2807331" y="101460"/>
                  </a:cubicBezTo>
                  <a:close/>
                  <a:moveTo>
                    <a:pt x="2811494" y="33894"/>
                  </a:moveTo>
                  <a:cubicBezTo>
                    <a:pt x="6139708" y="260639"/>
                    <a:pt x="6678114" y="1528826"/>
                    <a:pt x="12169907" y="915013"/>
                  </a:cubicBezTo>
                  <a:lnTo>
                    <a:pt x="12168059" y="945013"/>
                  </a:lnTo>
                  <a:cubicBezTo>
                    <a:pt x="5424692" y="1698351"/>
                    <a:pt x="6149730" y="-385359"/>
                    <a:pt x="7832" y="105746"/>
                  </a:cubicBezTo>
                  <a:lnTo>
                    <a:pt x="9656" y="76142"/>
                  </a:lnTo>
                  <a:cubicBezTo>
                    <a:pt x="1149586" y="-15366"/>
                    <a:pt x="2052990" y="-17782"/>
                    <a:pt x="2811494" y="33894"/>
                  </a:cubicBezTo>
                  <a:close/>
                </a:path>
              </a:pathLst>
            </a:custGeom>
            <a:gradFill>
              <a:gsLst>
                <a:gs pos="0">
                  <a:schemeClr val="bg2">
                    <a:alpha val="90000"/>
                    <a:lumMod val="80000"/>
                    <a:lumOff val="20000"/>
                  </a:schemeClr>
                </a:gs>
                <a:gs pos="18000">
                  <a:schemeClr val="bg2">
                    <a:lumMod val="92000"/>
                  </a:schemeClr>
                </a:gs>
                <a:gs pos="37000">
                  <a:schemeClr val="bg2">
                    <a:alpha val="90000"/>
                    <a:lumMod val="91000"/>
                  </a:schemeClr>
                </a:gs>
                <a:gs pos="100000">
                  <a:schemeClr val="bg2">
                    <a:lumMod val="80000"/>
                    <a:lumOff val="20000"/>
                  </a:schemeClr>
                </a:gs>
              </a:gsLst>
              <a:path path="shape">
                <a:fillToRect l="50000" t="50000" r="50000" b="50000"/>
              </a:path>
            </a:gradFill>
            <a:ln w="254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sz="1800"/>
            </a:p>
          </p:txBody>
        </p:sp>
        <p:sp>
          <p:nvSpPr>
            <p:cNvPr id="10" name="Freeform 9"/>
            <p:cNvSpPr/>
            <p:nvPr/>
          </p:nvSpPr>
          <p:spPr>
            <a:xfrm rot="21388434">
              <a:off x="29672" y="2764068"/>
              <a:ext cx="12205856" cy="1559261"/>
            </a:xfrm>
            <a:custGeom>
              <a:avLst/>
              <a:gdLst/>
              <a:ahLst/>
              <a:cxnLst/>
              <a:rect l="l" t="t" r="r" b="b"/>
              <a:pathLst>
                <a:path w="12205856" h="1559261">
                  <a:moveTo>
                    <a:pt x="12190266" y="1521455"/>
                  </a:moveTo>
                  <a:lnTo>
                    <a:pt x="12190701" y="1521482"/>
                  </a:lnTo>
                  <a:lnTo>
                    <a:pt x="12188851" y="1559261"/>
                  </a:lnTo>
                  <a:lnTo>
                    <a:pt x="12188416" y="1559245"/>
                  </a:lnTo>
                  <a:close/>
                  <a:moveTo>
                    <a:pt x="12205856" y="208119"/>
                  </a:moveTo>
                  <a:lnTo>
                    <a:pt x="12203734" y="242562"/>
                  </a:lnTo>
                  <a:cubicBezTo>
                    <a:pt x="6796720" y="1874914"/>
                    <a:pt x="3447529" y="-395170"/>
                    <a:pt x="0" y="109344"/>
                  </a:cubicBezTo>
                  <a:lnTo>
                    <a:pt x="2124" y="74883"/>
                  </a:lnTo>
                  <a:cubicBezTo>
                    <a:pt x="3449654" y="-429611"/>
                    <a:pt x="6798843" y="1840472"/>
                    <a:pt x="12205856" y="208119"/>
                  </a:cubicBezTo>
                  <a:close/>
                </a:path>
              </a:pathLst>
            </a:custGeom>
            <a:gradFill>
              <a:gsLst>
                <a:gs pos="36000">
                  <a:schemeClr val="bg2">
                    <a:alpha val="30000"/>
                    <a:lumMod val="0"/>
                    <a:lumOff val="100000"/>
                  </a:schemeClr>
                </a:gs>
                <a:gs pos="100000">
                  <a:schemeClr val="bg2">
                    <a:alpha val="48000"/>
                  </a:schemeClr>
                </a:gs>
              </a:gsLst>
              <a:lin ang="2700000" scaled="1"/>
            </a:gra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sz="1800"/>
            </a:p>
          </p:txBody>
        </p:sp>
        <p:sp>
          <p:nvSpPr>
            <p:cNvPr id="11" name="Freeform 10"/>
            <p:cNvSpPr/>
            <p:nvPr/>
          </p:nvSpPr>
          <p:spPr>
            <a:xfrm rot="21388434">
              <a:off x="-4585" y="3108508"/>
              <a:ext cx="12215153" cy="1052652"/>
            </a:xfrm>
            <a:custGeom>
              <a:avLst/>
              <a:gdLst/>
              <a:ahLst/>
              <a:cxnLst/>
              <a:rect l="l" t="t" r="r" b="b"/>
              <a:pathLst>
                <a:path w="12215153" h="1052652">
                  <a:moveTo>
                    <a:pt x="12199582" y="613499"/>
                  </a:moveTo>
                  <a:lnTo>
                    <a:pt x="12196535" y="662961"/>
                  </a:lnTo>
                  <a:cubicBezTo>
                    <a:pt x="8659170" y="1895884"/>
                    <a:pt x="3236150" y="-250863"/>
                    <a:pt x="0" y="412868"/>
                  </a:cubicBezTo>
                  <a:lnTo>
                    <a:pt x="3057" y="363268"/>
                  </a:lnTo>
                  <a:cubicBezTo>
                    <a:pt x="3239190" y="-300459"/>
                    <a:pt x="8662172" y="1846263"/>
                    <a:pt x="12199582" y="613499"/>
                  </a:cubicBezTo>
                  <a:close/>
                  <a:moveTo>
                    <a:pt x="12208353" y="471141"/>
                  </a:moveTo>
                  <a:lnTo>
                    <a:pt x="12202868" y="560177"/>
                  </a:lnTo>
                  <a:cubicBezTo>
                    <a:pt x="8665592" y="1793383"/>
                    <a:pt x="3242519" y="-353436"/>
                    <a:pt x="6325" y="310230"/>
                  </a:cubicBezTo>
                  <a:lnTo>
                    <a:pt x="11827" y="220949"/>
                  </a:lnTo>
                  <a:cubicBezTo>
                    <a:pt x="3247993" y="-442711"/>
                    <a:pt x="8670998" y="1704066"/>
                    <a:pt x="12208353" y="471141"/>
                  </a:cubicBezTo>
                  <a:close/>
                  <a:moveTo>
                    <a:pt x="12215153" y="360807"/>
                  </a:moveTo>
                  <a:lnTo>
                    <a:pt x="12212631" y="401743"/>
                  </a:lnTo>
                  <a:cubicBezTo>
                    <a:pt x="8696050" y="1669577"/>
                    <a:pt x="3274141" y="-472216"/>
                    <a:pt x="15523" y="160967"/>
                  </a:cubicBezTo>
                  <a:lnTo>
                    <a:pt x="18051" y="119938"/>
                  </a:lnTo>
                  <a:cubicBezTo>
                    <a:pt x="3276657" y="-513245"/>
                    <a:pt x="8698537" y="1628531"/>
                    <a:pt x="12215153" y="360807"/>
                  </a:cubicBezTo>
                  <a:close/>
                </a:path>
              </a:pathLst>
            </a:custGeom>
            <a:gradFill>
              <a:gsLst>
                <a:gs pos="36000">
                  <a:schemeClr val="bg2">
                    <a:alpha val="47000"/>
                    <a:lumMod val="0"/>
                    <a:lumOff val="100000"/>
                  </a:schemeClr>
                </a:gs>
                <a:gs pos="100000">
                  <a:schemeClr val="bg2">
                    <a:alpha val="82000"/>
                    <a:lumMod val="87000"/>
                    <a:lumOff val="13000"/>
                  </a:schemeClr>
                </a:gs>
              </a:gsLst>
              <a:path path="rect">
                <a:fillToRect l="100000" t="100000"/>
              </a:path>
            </a:gra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sz="180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0360" y="304800"/>
            <a:ext cx="72009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360" y="1828801"/>
            <a:ext cx="7200899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133" y="6400800"/>
            <a:ext cx="116149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3/23/2018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4365" y="6400800"/>
            <a:ext cx="4466126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63732" y="6400800"/>
            <a:ext cx="8001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887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031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603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747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319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www.invasivespeciesinfo.gov/plants/main.shtml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vasivespeciesinfo.gov/microbes/main.shtml" TargetMode="External"/><Relationship Id="rId5" Type="http://schemas.openxmlformats.org/officeDocument/2006/relationships/hyperlink" Target="https://www.invasivespeciesinfo.gov/aquatics/main.shtml" TargetMode="External"/><Relationship Id="rId4" Type="http://schemas.openxmlformats.org/officeDocument/2006/relationships/hyperlink" Target="https://www.invasivespeciesinfo.gov/animals/main.shtml" TargetMode="External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www.invasivespeciesinfo.gov/plants/main.shtml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vasivespeciesinfo.gov/microbes/main.shtml" TargetMode="External"/><Relationship Id="rId5" Type="http://schemas.openxmlformats.org/officeDocument/2006/relationships/hyperlink" Target="https://www.invasivespeciesinfo.gov/aquatics/main.shtml" TargetMode="External"/><Relationship Id="rId10" Type="http://schemas.openxmlformats.org/officeDocument/2006/relationships/image" Target="../media/image17.png"/><Relationship Id="rId4" Type="http://schemas.openxmlformats.org/officeDocument/2006/relationships/hyperlink" Target="https://www.invasivespeciesinfo.gov/animals/main.shtml" TargetMode="External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</a:rPr>
              <a:t>Popcorn Time</a:t>
            </a:r>
            <a:endParaRPr lang="en-US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636266" y="3258589"/>
            <a:ext cx="4332474" cy="343995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CLICK </a:t>
            </a:r>
            <a:r>
              <a:rPr lang="en-US" sz="2400" dirty="0"/>
              <a:t>on the video link!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RED X you are watching the video</a:t>
            </a:r>
          </a:p>
          <a:p>
            <a:r>
              <a:rPr lang="en-US" sz="2400" dirty="0"/>
              <a:t>Green check when you are done</a:t>
            </a:r>
            <a:r>
              <a:rPr lang="en-US" sz="2400" dirty="0" smtClean="0"/>
              <a:t>!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75655" y="3993246"/>
            <a:ext cx="3156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QUESTION: </a:t>
            </a:r>
            <a:br>
              <a:rPr lang="en-US" sz="2400" b="1" dirty="0" smtClean="0">
                <a:solidFill>
                  <a:srgbClr val="00B050"/>
                </a:solidFill>
              </a:rPr>
            </a:br>
            <a:r>
              <a:rPr lang="en-US" sz="2400" b="1" dirty="0" smtClean="0">
                <a:solidFill>
                  <a:srgbClr val="00B050"/>
                </a:solidFill>
              </a:rPr>
              <a:t>Are all non-native species</a:t>
            </a:r>
            <a:br>
              <a:rPr lang="en-US" sz="2400" b="1" dirty="0" smtClean="0">
                <a:solidFill>
                  <a:srgbClr val="00B050"/>
                </a:solidFill>
              </a:rPr>
            </a:br>
            <a:r>
              <a:rPr lang="en-US" sz="2400" b="1" dirty="0" smtClean="0">
                <a:solidFill>
                  <a:srgbClr val="00B050"/>
                </a:solidFill>
              </a:rPr>
              <a:t>Invasive Species?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609" y="5399497"/>
            <a:ext cx="740762" cy="6428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550" y="4491026"/>
            <a:ext cx="570821" cy="7025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4400" y="132520"/>
            <a:ext cx="1454679" cy="1447850"/>
          </a:xfrm>
          <a:prstGeom prst="rect">
            <a:avLst/>
          </a:prstGeom>
        </p:spPr>
      </p:pic>
      <p:sp>
        <p:nvSpPr>
          <p:cNvPr id="14" name="Up Arrow Callout 13"/>
          <p:cNvSpPr/>
          <p:nvPr/>
        </p:nvSpPr>
        <p:spPr>
          <a:xfrm>
            <a:off x="4046821" y="1497023"/>
            <a:ext cx="4804756" cy="1588346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CLASS will start when the timer sounds!</a:t>
            </a:r>
            <a:br>
              <a:rPr lang="en-US" sz="2000" b="1" dirty="0" smtClean="0"/>
            </a:br>
            <a:r>
              <a:rPr lang="en-US" sz="1600" b="1" dirty="0" smtClean="0">
                <a:solidFill>
                  <a:srgbClr val="FFFF00"/>
                </a:solidFill>
              </a:rPr>
              <a:t>IF you have not finished the video by then, </a:t>
            </a:r>
          </a:p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pause it and finish watching it later!</a:t>
            </a:r>
            <a:endParaRPr lang="en-US" sz="1600" b="1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3391" y="146982"/>
            <a:ext cx="1231616" cy="1350041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7"/>
          <a:stretch>
            <a:fillRect/>
          </a:stretch>
        </p:blipFill>
        <p:spPr>
          <a:xfrm>
            <a:off x="746737" y="2291196"/>
            <a:ext cx="3013863" cy="149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66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7322" y="3953470"/>
            <a:ext cx="7200900" cy="1625279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Invasive Species</a:t>
            </a:r>
            <a:endParaRPr lang="en-US" sz="44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67322" y="5658123"/>
            <a:ext cx="7200900" cy="914100"/>
          </a:xfrm>
        </p:spPr>
        <p:txBody>
          <a:bodyPr/>
          <a:lstStyle/>
          <a:p>
            <a:r>
              <a:rPr lang="en-US" b="1" dirty="0" smtClean="0"/>
              <a:t>Human Impacts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22610" y="3180903"/>
            <a:ext cx="5004868" cy="1415772"/>
          </a:xfrm>
          <a:prstGeom prst="rect">
            <a:avLst/>
          </a:prstGeom>
          <a:solidFill>
            <a:schemeClr val="accent1">
              <a:lumMod val="40000"/>
              <a:lumOff val="60000"/>
              <a:alpha val="7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CLASS OPENER</a:t>
            </a:r>
          </a:p>
          <a:p>
            <a:pPr algn="ctr"/>
            <a:endParaRPr lang="en-US" sz="1400" b="1" dirty="0" smtClean="0">
              <a:solidFill>
                <a:schemeClr val="tx2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Invasive species have no impact on other species.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352" y="3248371"/>
            <a:ext cx="812516" cy="705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106" y="3072575"/>
            <a:ext cx="600743" cy="7393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5198" y="4272484"/>
            <a:ext cx="1018120" cy="7620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9959" y="5455270"/>
            <a:ext cx="267652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17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7030A0"/>
                </a:solidFill>
              </a:rPr>
              <a:t>Objectives</a:t>
            </a:r>
            <a:endParaRPr lang="en-US" sz="6000" dirty="0">
              <a:solidFill>
                <a:srgbClr val="7030A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704353" y="1695797"/>
            <a:ext cx="3486149" cy="3962400"/>
          </a:xfrm>
          <a:solidFill>
            <a:schemeClr val="bg1">
              <a:alpha val="5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 smtClean="0"/>
              <a:t>For this Study Guide</a:t>
            </a:r>
            <a:r>
              <a:rPr lang="en-US" sz="2400" dirty="0" smtClean="0"/>
              <a:t>, students will …</a:t>
            </a:r>
          </a:p>
          <a:p>
            <a:pPr marL="515938" indent="-336550"/>
            <a:r>
              <a:rPr lang="en-US" sz="2400" dirty="0"/>
              <a:t>Explain how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human </a:t>
            </a:r>
            <a:r>
              <a:rPr lang="en-US" sz="2400" dirty="0"/>
              <a:t>actions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affect </a:t>
            </a:r>
            <a:r>
              <a:rPr lang="en-US" sz="2400" dirty="0"/>
              <a:t>the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health of </a:t>
            </a:r>
            <a:r>
              <a:rPr lang="en-US" sz="2400" dirty="0"/>
              <a:t>the environment.</a:t>
            </a:r>
            <a:endParaRPr lang="en-US" sz="2400" dirty="0" smtClean="0"/>
          </a:p>
        </p:txBody>
      </p:sp>
      <p:sp>
        <p:nvSpPr>
          <p:cNvPr id="3" name="AutoShape 2" descr="Image result for min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Image result for invasive speci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199" y="1631930"/>
            <a:ext cx="5266267" cy="409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954075" y="5695890"/>
            <a:ext cx="5004868" cy="800219"/>
          </a:xfrm>
          <a:prstGeom prst="rect">
            <a:avLst/>
          </a:prstGeom>
          <a:solidFill>
            <a:schemeClr val="accent1">
              <a:lumMod val="40000"/>
              <a:lumOff val="60000"/>
              <a:alpha val="7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I have my Study Guide.</a:t>
            </a:r>
          </a:p>
          <a:p>
            <a:pPr algn="ctr"/>
            <a:endParaRPr lang="en-US" sz="800" b="1" dirty="0" smtClean="0">
              <a:solidFill>
                <a:srgbClr val="002060"/>
              </a:solidFill>
            </a:endParaRPr>
          </a:p>
          <a:p>
            <a:pPr algn="ctr"/>
            <a:r>
              <a:rPr lang="en-US" b="1" dirty="0" smtClean="0">
                <a:solidFill>
                  <a:srgbClr val="002060"/>
                </a:solidFill>
              </a:rPr>
              <a:t>Q8 Human Impacts Study Guide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817" y="5763358"/>
            <a:ext cx="812516" cy="7050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571" y="5587562"/>
            <a:ext cx="600743" cy="73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00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0359" y="304799"/>
            <a:ext cx="7200900" cy="12192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rgbClr val="7030A0"/>
                </a:solidFill>
              </a:rPr>
              <a:t>Individual Activity</a:t>
            </a:r>
            <a:endParaRPr lang="en-US" sz="4400" b="1" dirty="0">
              <a:solidFill>
                <a:srgbClr val="7030A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>
          <a:xfrm>
            <a:off x="460375" y="1729955"/>
            <a:ext cx="8250450" cy="3962400"/>
          </a:xfrm>
        </p:spPr>
        <p:txBody>
          <a:bodyPr>
            <a:noAutofit/>
          </a:bodyPr>
          <a:lstStyle/>
          <a:p>
            <a:pPr marL="4572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TASK: </a:t>
            </a:r>
            <a:br>
              <a:rPr lang="en-US" sz="2400" b="1" dirty="0" smtClean="0">
                <a:solidFill>
                  <a:srgbClr val="FF0000"/>
                </a:solidFill>
              </a:rPr>
            </a:br>
            <a:r>
              <a:rPr lang="en-US" sz="2400" b="1" dirty="0"/>
              <a:t>Invasive Species Case Study</a:t>
            </a:r>
            <a:endParaRPr lang="en-US" sz="2400" dirty="0"/>
          </a:p>
          <a:p>
            <a:pPr marL="4572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/>
              <a:t>DIRECTIONS: </a:t>
            </a:r>
            <a:endParaRPr lang="en-US" sz="2400" dirty="0"/>
          </a:p>
          <a:p>
            <a:pPr marL="4572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1. </a:t>
            </a:r>
            <a:r>
              <a:rPr lang="en-US" sz="2400" b="1" dirty="0"/>
              <a:t>PICK one</a:t>
            </a:r>
            <a:r>
              <a:rPr lang="en-US" sz="2400" dirty="0"/>
              <a:t> of the following links on Invasive Species!</a:t>
            </a:r>
          </a:p>
          <a:p>
            <a:pPr marL="865188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US" sz="1400" dirty="0"/>
              <a:t>Invasive Plants: </a:t>
            </a:r>
            <a:r>
              <a:rPr lang="en-US" sz="1400" u="sng" dirty="0">
                <a:hlinkClick r:id="rId3"/>
              </a:rPr>
              <a:t>https://www.invasivespeciesinfo.gov/plants/main.shtml</a:t>
            </a:r>
            <a:r>
              <a:rPr lang="en-US" sz="1400" dirty="0"/>
              <a:t> </a:t>
            </a:r>
          </a:p>
          <a:p>
            <a:pPr marL="865188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US" sz="1400" dirty="0"/>
              <a:t>Invasive Animals: </a:t>
            </a:r>
            <a:r>
              <a:rPr lang="en-US" sz="1400" u="sng" dirty="0">
                <a:hlinkClick r:id="rId4"/>
              </a:rPr>
              <a:t>https://www.invasivespeciesinfo.gov/animals/main.shtml</a:t>
            </a:r>
            <a:r>
              <a:rPr lang="en-US" sz="1400" dirty="0"/>
              <a:t> </a:t>
            </a:r>
          </a:p>
          <a:p>
            <a:pPr marL="865188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US" sz="1400" dirty="0"/>
              <a:t>Invasive Aquatic Organisms (plant &amp; animal): </a:t>
            </a:r>
            <a:r>
              <a:rPr lang="en-US" sz="1400" u="sng" dirty="0">
                <a:hlinkClick r:id="rId5"/>
              </a:rPr>
              <a:t>https://www.invasivespeciesinfo.gov/aquatics/main.shtml</a:t>
            </a:r>
            <a:r>
              <a:rPr lang="en-US" sz="1400" dirty="0"/>
              <a:t> </a:t>
            </a:r>
          </a:p>
          <a:p>
            <a:pPr marL="865188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US" sz="1400" dirty="0"/>
              <a:t>Invasive Microbes: </a:t>
            </a:r>
            <a:r>
              <a:rPr lang="en-US" sz="1400" u="sng" dirty="0">
                <a:hlinkClick r:id="rId6"/>
              </a:rPr>
              <a:t>https://www.invasivespeciesinfo.gov/microbes/main.shtml</a:t>
            </a:r>
            <a:r>
              <a:rPr lang="en-US" sz="1400" dirty="0"/>
              <a:t> </a:t>
            </a:r>
          </a:p>
          <a:p>
            <a:pPr marL="4572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2. </a:t>
            </a:r>
            <a:r>
              <a:rPr lang="en-US" sz="2400" b="1" dirty="0"/>
              <a:t>PICK one of the organisms</a:t>
            </a:r>
            <a:r>
              <a:rPr lang="en-US" sz="2400" dirty="0"/>
              <a:t> listed (scroll down) from the </a:t>
            </a:r>
            <a:r>
              <a:rPr lang="en-US" sz="2400" dirty="0" smtClean="0"/>
              <a:t>top.</a:t>
            </a:r>
            <a:endParaRPr lang="en-US" sz="2400" dirty="0"/>
          </a:p>
          <a:p>
            <a:pPr marL="4572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3. </a:t>
            </a:r>
            <a:r>
              <a:rPr lang="en-US" sz="2400" b="1" dirty="0"/>
              <a:t>Complete the questions </a:t>
            </a:r>
            <a:r>
              <a:rPr lang="en-US" sz="2400" b="1" dirty="0" smtClean="0"/>
              <a:t>for </a:t>
            </a:r>
            <a:r>
              <a:rPr lang="en-US" sz="2400" b="1" dirty="0"/>
              <a:t>your organism.</a:t>
            </a:r>
            <a:endParaRPr lang="en-US" sz="2400" dirty="0" smtClean="0"/>
          </a:p>
        </p:txBody>
      </p:sp>
      <p:sp>
        <p:nvSpPr>
          <p:cNvPr id="21" name="AutoShape 12" descr="Image result for 3 minu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31693" y="510755"/>
            <a:ext cx="1079132" cy="80728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537" y="5582021"/>
            <a:ext cx="500233" cy="4341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537" y="6110716"/>
            <a:ext cx="369853" cy="45520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626770" y="5582021"/>
            <a:ext cx="29735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I understand the directions.</a:t>
            </a:r>
          </a:p>
          <a:p>
            <a:endParaRPr lang="en-US" b="1" dirty="0" smtClean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I have a question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7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99" y="1004395"/>
            <a:ext cx="7824505" cy="1219200"/>
          </a:xfrm>
        </p:spPr>
        <p:txBody>
          <a:bodyPr>
            <a:normAutofit/>
          </a:bodyPr>
          <a:lstStyle/>
          <a:p>
            <a:r>
              <a:rPr lang="en-US" sz="3600" i="1" dirty="0" smtClean="0"/>
              <a:t>RESOURCE for Today’s Individual Activity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39" y="2318955"/>
            <a:ext cx="7641626" cy="3962400"/>
          </a:xfrm>
        </p:spPr>
        <p:txBody>
          <a:bodyPr>
            <a:normAutofit/>
          </a:bodyPr>
          <a:lstStyle/>
          <a:p>
            <a:pPr marL="4572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/>
              <a:t>PICK one</a:t>
            </a:r>
            <a:r>
              <a:rPr lang="en-US" sz="2400" dirty="0"/>
              <a:t> of the following links on Invasive Species!</a:t>
            </a:r>
          </a:p>
          <a:p>
            <a:pPr marL="865188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US" sz="2000" dirty="0"/>
              <a:t>Invasive Plants: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200" u="sng" dirty="0" smtClean="0">
                <a:hlinkClick r:id="rId3"/>
              </a:rPr>
              <a:t>https</a:t>
            </a:r>
            <a:r>
              <a:rPr lang="en-US" sz="1200" u="sng" dirty="0">
                <a:hlinkClick r:id="rId3"/>
              </a:rPr>
              <a:t>://www.invasivespeciesinfo.gov/plants/main.shtml</a:t>
            </a:r>
            <a:r>
              <a:rPr lang="en-US" sz="1200" dirty="0"/>
              <a:t> </a:t>
            </a:r>
          </a:p>
          <a:p>
            <a:pPr marL="865188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US" sz="2000" dirty="0"/>
              <a:t>Invasive Animals: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200" u="sng" dirty="0" smtClean="0">
                <a:hlinkClick r:id="rId4"/>
              </a:rPr>
              <a:t>https</a:t>
            </a:r>
            <a:r>
              <a:rPr lang="en-US" sz="1200" u="sng" dirty="0">
                <a:hlinkClick r:id="rId4"/>
              </a:rPr>
              <a:t>://www.invasivespeciesinfo.gov/animals/main.shtml</a:t>
            </a:r>
            <a:r>
              <a:rPr lang="en-US" sz="1200" dirty="0"/>
              <a:t> </a:t>
            </a:r>
          </a:p>
          <a:p>
            <a:pPr marL="865188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US" sz="2000" dirty="0"/>
              <a:t>Invasive Aquatic Organisms (plant &amp; animal):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200" u="sng" dirty="0" smtClean="0">
                <a:hlinkClick r:id="rId5"/>
              </a:rPr>
              <a:t>https</a:t>
            </a:r>
            <a:r>
              <a:rPr lang="en-US" sz="1200" u="sng" dirty="0">
                <a:hlinkClick r:id="rId5"/>
              </a:rPr>
              <a:t>://www.invasivespeciesinfo.gov/aquatics/main.shtml</a:t>
            </a:r>
            <a:r>
              <a:rPr lang="en-US" sz="1200" dirty="0"/>
              <a:t> </a:t>
            </a:r>
          </a:p>
          <a:p>
            <a:pPr marL="865188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US" sz="2000" dirty="0"/>
              <a:t>Invasive Microbes: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200" u="sng" dirty="0" smtClean="0">
                <a:hlinkClick r:id="rId6"/>
              </a:rPr>
              <a:t>https</a:t>
            </a:r>
            <a:r>
              <a:rPr lang="en-US" sz="1200" u="sng" dirty="0">
                <a:hlinkClick r:id="rId6"/>
              </a:rPr>
              <a:t>://www.invasivespeciesinfo.gov/microbes/main.shtml</a:t>
            </a:r>
            <a:r>
              <a:rPr lang="en-US" sz="1200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632" y="5211684"/>
            <a:ext cx="812516" cy="7050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28621" y="5211684"/>
            <a:ext cx="4784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 have ONE of the links OPEN and have PICKED an Invasive Species to research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8"/>
          <a:stretch>
            <a:fillRect/>
          </a:stretch>
        </p:blipFill>
        <p:spPr>
          <a:xfrm>
            <a:off x="0" y="-6503"/>
            <a:ext cx="6858000" cy="12153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08004" y="5309088"/>
            <a:ext cx="1215390" cy="12153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05398" y="0"/>
            <a:ext cx="2138601" cy="142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59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71067"/>
            <a:ext cx="9144000" cy="570131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7030A0"/>
                </a:solidFill>
              </a:rPr>
              <a:t>CLASS TICKET</a:t>
            </a:r>
            <a:endParaRPr lang="en-US" sz="4800" dirty="0">
              <a:solidFill>
                <a:srgbClr val="7030A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Click on the link in chat or here: </a:t>
            </a:r>
          </a:p>
          <a:p>
            <a:endParaRPr lang="en-US" dirty="0" smtClean="0"/>
          </a:p>
          <a:p>
            <a:pPr marL="45720" indent="0" algn="ctr">
              <a:buNone/>
            </a:pPr>
            <a:r>
              <a:rPr lang="en-US" sz="2400" b="1" dirty="0"/>
              <a:t>I am </a:t>
            </a:r>
            <a:r>
              <a:rPr lang="en-US" sz="2400" b="1" dirty="0" smtClean="0"/>
              <a:t>working on the Class Ticket. </a:t>
            </a:r>
          </a:p>
          <a:p>
            <a:pPr marL="45720" indent="0" algn="ctr">
              <a:buNone/>
            </a:pPr>
            <a:r>
              <a:rPr lang="en-US" sz="2000" u="sng" dirty="0" smtClean="0"/>
              <a:t>Take your TIME:</a:t>
            </a:r>
            <a:br>
              <a:rPr lang="en-US" sz="2000" u="sng" dirty="0" smtClean="0"/>
            </a:br>
            <a:r>
              <a:rPr lang="en-US" sz="2000" u="sng" dirty="0" smtClean="0"/>
              <a:t>REMEMBER to use complete sentences!</a:t>
            </a:r>
            <a:endParaRPr lang="en-US" sz="2000" u="sng" dirty="0"/>
          </a:p>
          <a:p>
            <a:pPr marL="45720" indent="0" algn="ctr">
              <a:buNone/>
            </a:pPr>
            <a:endParaRPr lang="en-US" sz="600" dirty="0" smtClean="0"/>
          </a:p>
          <a:p>
            <a:pPr marL="45720" indent="0" algn="ctr">
              <a:buNone/>
            </a:pPr>
            <a:r>
              <a:rPr lang="en-US" sz="2100" dirty="0" smtClean="0"/>
              <a:t>Give a </a:t>
            </a:r>
            <a:r>
              <a:rPr lang="en-US" sz="2100" dirty="0" smtClean="0">
                <a:solidFill>
                  <a:srgbClr val="00B050"/>
                </a:solidFill>
              </a:rPr>
              <a:t>Green Check </a:t>
            </a:r>
            <a:br>
              <a:rPr lang="en-US" sz="2100" dirty="0" smtClean="0">
                <a:solidFill>
                  <a:srgbClr val="00B050"/>
                </a:solidFill>
              </a:rPr>
            </a:br>
            <a:r>
              <a:rPr lang="en-US" sz="2100" dirty="0" smtClean="0"/>
              <a:t>when you are finished.</a:t>
            </a:r>
          </a:p>
          <a:p>
            <a:pPr marL="502920" lvl="1" indent="0" algn="ctr">
              <a:buNone/>
            </a:pPr>
            <a:endParaRPr lang="en-US" sz="2000" b="1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5768" y="864108"/>
            <a:ext cx="772583" cy="9476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706" y="4740007"/>
            <a:ext cx="555105" cy="4817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646" y="2961537"/>
            <a:ext cx="369853" cy="45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11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142" y="293377"/>
            <a:ext cx="7200900" cy="12192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</a:rPr>
              <a:t>Are you CAUGHT UP?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UPCOMING </a:t>
            </a:r>
            <a:br>
              <a:rPr lang="en-US" b="1" dirty="0"/>
            </a:br>
            <a:r>
              <a:rPr lang="en-US" sz="2800" b="1" dirty="0" smtClean="0">
                <a:solidFill>
                  <a:srgbClr val="FF0000"/>
                </a:solidFill>
              </a:rPr>
              <a:t>END </a:t>
            </a:r>
            <a:r>
              <a:rPr lang="en-US" sz="2800" b="1" dirty="0">
                <a:solidFill>
                  <a:srgbClr val="FF0000"/>
                </a:solidFill>
              </a:rPr>
              <a:t>DATES </a:t>
            </a:r>
            <a:r>
              <a:rPr lang="en-US" b="1" dirty="0"/>
              <a:t>for</a:t>
            </a:r>
            <a:r>
              <a:rPr lang="en-US" b="1" dirty="0" smtClean="0"/>
              <a:t>:</a:t>
            </a:r>
          </a:p>
          <a:p>
            <a:r>
              <a:rPr lang="en-US" sz="2000" dirty="0"/>
              <a:t>3-7 Writing Wednesday </a:t>
            </a:r>
          </a:p>
          <a:p>
            <a:r>
              <a:rPr lang="en-US" sz="2000" dirty="0"/>
              <a:t>Quiz 6</a:t>
            </a:r>
          </a:p>
          <a:p>
            <a:r>
              <a:rPr lang="en-US" sz="2000" dirty="0"/>
              <a:t>3-14 Writing Wednesday </a:t>
            </a:r>
          </a:p>
          <a:p>
            <a:r>
              <a:rPr lang="en-US" sz="2000" dirty="0"/>
              <a:t>Quiz 7</a:t>
            </a:r>
          </a:p>
          <a:p>
            <a:r>
              <a:rPr lang="en-US" sz="2000" dirty="0"/>
              <a:t>3-21 Writing Wednesday</a:t>
            </a:r>
          </a:p>
        </p:txBody>
      </p:sp>
      <p:sp>
        <p:nvSpPr>
          <p:cNvPr id="6" name="Explosion 1 5"/>
          <p:cNvSpPr/>
          <p:nvPr/>
        </p:nvSpPr>
        <p:spPr>
          <a:xfrm>
            <a:off x="778933" y="5167387"/>
            <a:ext cx="8000838" cy="1926268"/>
          </a:xfrm>
          <a:prstGeom prst="irregularSeal1">
            <a:avLst/>
          </a:prstGeom>
          <a:solidFill>
            <a:srgbClr val="7030A0"/>
          </a:solidFill>
          <a:ln w="317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If you READ the board, </a:t>
            </a:r>
            <a:br>
              <a:rPr lang="en-US" sz="2000" b="1" dirty="0" smtClean="0">
                <a:solidFill>
                  <a:schemeClr val="bg1"/>
                </a:solidFill>
              </a:rPr>
            </a:br>
            <a:r>
              <a:rPr lang="en-US" sz="2000" b="1" dirty="0" smtClean="0">
                <a:solidFill>
                  <a:schemeClr val="bg1"/>
                </a:solidFill>
              </a:rPr>
              <a:t>you are DISMISSED!!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Image result for purple shells transparent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59530">
            <a:off x="4138032" y="2478509"/>
            <a:ext cx="3321911" cy="332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8990" y="173216"/>
            <a:ext cx="2676525" cy="1047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2339" y="1216067"/>
            <a:ext cx="2409825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58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60" y="304800"/>
            <a:ext cx="7200900" cy="909403"/>
          </a:xfrm>
        </p:spPr>
        <p:txBody>
          <a:bodyPr>
            <a:normAutofit/>
          </a:bodyPr>
          <a:lstStyle/>
          <a:p>
            <a:r>
              <a:rPr lang="en-US" sz="5400" dirty="0" smtClean="0"/>
              <a:t>Dear Scientist,</a:t>
            </a:r>
            <a:endParaRPr lang="en-US" sz="5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13" y="1862676"/>
            <a:ext cx="2164358" cy="2901161"/>
          </a:xfrm>
        </p:spPr>
      </p:pic>
      <p:sp>
        <p:nvSpPr>
          <p:cNvPr id="4" name="Text Placeholder 3"/>
          <p:cNvSpPr>
            <a:spLocks noGrp="1"/>
          </p:cNvSpPr>
          <p:nvPr>
            <p:ph sz="half" idx="2"/>
          </p:nvPr>
        </p:nvSpPr>
        <p:spPr>
          <a:xfrm>
            <a:off x="2984738" y="1486289"/>
            <a:ext cx="5615655" cy="5029200"/>
          </a:xfrm>
        </p:spPr>
        <p:txBody>
          <a:bodyPr>
            <a:normAutofit/>
          </a:bodyPr>
          <a:lstStyle/>
          <a:p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</a:rPr>
              <a:t>Having technical difficulties?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lvl="1"/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Please call tech support at: </a:t>
            </a:r>
          </a:p>
          <a:p>
            <a:pPr lvl="2"/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855-412-3712</a:t>
            </a:r>
          </a:p>
          <a:p>
            <a:endParaRPr lang="en-US" alt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en-US" u="sng" dirty="0">
                <a:solidFill>
                  <a:schemeClr val="accent1">
                    <a:lumMod val="75000"/>
                  </a:schemeClr>
                </a:solidFill>
              </a:rPr>
              <a:t>Need help with the assignment?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lvl="1"/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Raise your hand!</a:t>
            </a:r>
          </a:p>
          <a:p>
            <a:endParaRPr lang="en-US" alt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en-US" i="1" dirty="0">
                <a:solidFill>
                  <a:schemeClr val="accent1">
                    <a:lumMod val="75000"/>
                  </a:schemeClr>
                </a:solidFill>
              </a:rPr>
              <a:t>Are you working on: 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en-US" sz="48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altLang="en-US" sz="4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	please give a </a:t>
            </a:r>
            <a:r>
              <a:rPr lang="en-US" altLang="en-US" b="1" dirty="0">
                <a:solidFill>
                  <a:srgbClr val="92D050"/>
                </a:solidFill>
              </a:rPr>
              <a:t>Green Check</a:t>
            </a:r>
            <a:r>
              <a:rPr lang="en-US" altLang="en-US" dirty="0" smtClean="0">
                <a:solidFill>
                  <a:schemeClr val="bg1"/>
                </a:solidFill>
              </a:rPr>
              <a:t>!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84738" y="4992474"/>
            <a:ext cx="5735638" cy="431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473" y="2734000"/>
            <a:ext cx="1204912" cy="171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140" y="1214203"/>
            <a:ext cx="1471612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290" y="4725348"/>
            <a:ext cx="25019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701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eashells 16x9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AEB23A9-D1D6-4249-99E9-CBF6A058AE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Seashells nature presentation (widescreen)</Template>
  <TotalTime>0</TotalTime>
  <Words>205</Words>
  <Application>Microsoft Office PowerPoint</Application>
  <PresentationFormat>On-screen Show (4:3)</PresentationFormat>
  <Paragraphs>76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Corbel</vt:lpstr>
      <vt:lpstr>Seashells 16x9</vt:lpstr>
      <vt:lpstr>Popcorn Time</vt:lpstr>
      <vt:lpstr>Invasive Species</vt:lpstr>
      <vt:lpstr>Objectives</vt:lpstr>
      <vt:lpstr>Individual Activity</vt:lpstr>
      <vt:lpstr>RESOURCE for Today’s Individual Activity</vt:lpstr>
      <vt:lpstr>CLASS TICKET</vt:lpstr>
      <vt:lpstr>Are you CAUGHT UP?</vt:lpstr>
      <vt:lpstr>Dear Scientist,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2017-01-26T22:50:16Z</dcterms:created>
  <dcterms:modified xsi:type="dcterms:W3CDTF">2018-03-23T16:22:32Z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TC028952559991</vt:lpwstr>
  </property>
</Properties>
</file>